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92" r:id="rId14"/>
    <p:sldId id="273" r:id="rId15"/>
    <p:sldId id="275" r:id="rId16"/>
    <p:sldId id="268" r:id="rId17"/>
    <p:sldId id="269" r:id="rId18"/>
    <p:sldId id="270" r:id="rId19"/>
    <p:sldId id="271" r:id="rId20"/>
    <p:sldId id="290" r:id="rId21"/>
    <p:sldId id="291" r:id="rId22"/>
    <p:sldId id="272" r:id="rId23"/>
    <p:sldId id="274" r:id="rId24"/>
    <p:sldId id="276" r:id="rId25"/>
    <p:sldId id="277" r:id="rId26"/>
    <p:sldId id="278" r:id="rId27"/>
    <p:sldId id="279" r:id="rId28"/>
    <p:sldId id="280" r:id="rId29"/>
    <p:sldId id="289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x="12192000" cy="6858000"/>
  <p:notesSz cx="6858000" cy="9144000"/>
  <p:embeddedFontLst>
    <p:embeddedFont>
      <p:font typeface="Lato" charset="0"/>
      <p:regular r:id="rId39"/>
      <p:bold r:id="rId40"/>
      <p:italic r:id="rId41"/>
      <p:boldItalic r:id="rId42"/>
    </p:embeddedFont>
    <p:embeddedFont>
      <p:font typeface="Poppins" charset="0"/>
      <p:regular r:id="rId43"/>
      <p:bold r:id="rId44"/>
      <p:italic r:id="rId45"/>
      <p:boldItalic r:id="rId46"/>
    </p:embeddedFont>
    <p:embeddedFont>
      <p:font typeface="Raleway" charset="0"/>
      <p:regular r:id="rId47"/>
      <p:bold r:id="rId48"/>
      <p:italic r:id="rId49"/>
      <p:boldItalic r:id="rId50"/>
    </p:embeddedFont>
    <p:embeddedFont>
      <p:font typeface="Poppins Medium" charset="0"/>
      <p:regular r:id="rId51"/>
      <p:bold r:id="rId52"/>
      <p:italic r:id="rId53"/>
      <p:boldItalic r:id="rId54"/>
    </p:embeddedFont>
    <p:embeddedFont>
      <p:font typeface="Gill Sans" charset="0"/>
      <p:regular r:id="rId55"/>
      <p:bold r:id="rId56"/>
    </p:embeddedFont>
    <p:embeddedFont>
      <p:font typeface="Calibri" pitchFamily="3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61" roundtripDataSignature="AMtx7mhPJSlgxKbGbrrM+r8RfFewFIDU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629" y="-77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61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font" Target="fonts/font22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91c16c26b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891c16c26b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g891c16c26b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- 2 mins</a:t>
            </a:r>
            <a:endParaRPr/>
          </a:p>
        </p:txBody>
      </p:sp>
      <p:sp>
        <p:nvSpPr>
          <p:cNvPr id="210" name="Google Shape;21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91c16c26b_0_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g891c16c26b_0_6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g891c16c26b_0_6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91c16c26b_0_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891c16c26b_0_6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6" name="Google Shape;226;g891c16c26b_0_6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891c16c26b_0_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g891c16c26b_0_7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8" name="Google Shape;298;g891c16c26b_0_7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91c16c26b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g891c16c26b_0_7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4" name="Google Shape;314;g891c16c26b_0_7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921cb83f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g8921cb83f2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3 mins	</a:t>
            </a:r>
            <a:endParaRPr/>
          </a:p>
        </p:txBody>
      </p:sp>
      <p:sp>
        <p:nvSpPr>
          <p:cNvPr id="234" name="Google Shape;234;g8921cb83f2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a7b35bf37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g8a7b35bf37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 satisfaction and brand value</a:t>
            </a:r>
            <a:endParaRPr/>
          </a:p>
        </p:txBody>
      </p:sp>
      <p:sp>
        <p:nvSpPr>
          <p:cNvPr id="242" name="Google Shape;242;g8a7b35bf37_0_1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891c16c26b_0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891c16c26b_0_6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4" name="Google Shape;274;g891c16c26b_0_6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91c16c26b_0_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g891c16c26b_0_6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2" name="Google Shape;282;g891c16c26b_0_6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891c16c26b_0_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g891c16c26b_0_7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0" name="Google Shape;290;g891c16c26b_0_7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t>22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" name="Google Shape;1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891c16c26b_0_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891c16c26b_0_7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891c16c26b_0_7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t>23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91c16c26b_0_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g891c16c26b_0_7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2" name="Google Shape;322;g891c16c26b_0_7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t>24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891c16c26b_0_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" name="Google Shape;329;g891c16c26b_0_7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g891c16c26b_0_7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t>25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891c16c26b_0_8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g891c16c26b_0_8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8" name="Google Shape;338;g891c16c26b_0_8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t>26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91c16c26b_0_8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891c16c26b_0_8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g891c16c26b_0_8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t>27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8921cb83f2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g8921cb83f2_0_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5 mins</a:t>
            </a:r>
            <a:endParaRPr/>
          </a:p>
        </p:txBody>
      </p:sp>
      <p:sp>
        <p:nvSpPr>
          <p:cNvPr id="354" name="Google Shape;354;g8921cb83f2_0_1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8921cb83f2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7" name="Google Shape;437;g8921cb83f2_0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2 mins</a:t>
            </a:r>
            <a:endParaRPr/>
          </a:p>
        </p:txBody>
      </p:sp>
      <p:sp>
        <p:nvSpPr>
          <p:cNvPr id="438" name="Google Shape;438;g8921cb83f2_0_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8921cb83f2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5" name="Google Shape;445;g8921cb83f2_0_1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1 min</a:t>
            </a:r>
            <a:endParaRPr/>
          </a:p>
        </p:txBody>
      </p:sp>
      <p:sp>
        <p:nvSpPr>
          <p:cNvPr id="446" name="Google Shape;446;g8921cb83f2_0_1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8921cb83f2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4" name="Google Shape;474;g8921cb83f2_0_2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2 mins</a:t>
            </a:r>
            <a:endParaRPr/>
          </a:p>
        </p:txBody>
      </p:sp>
      <p:sp>
        <p:nvSpPr>
          <p:cNvPr id="475" name="Google Shape;475;g8921cb83f2_0_2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8921cb83f2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3" name="Google Shape;483;g8921cb83f2_0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g8921cb83f2_0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a7b35bf3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a7b35bf37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8a7b35bf37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8921cb83f2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1" name="Google Shape;491;g8921cb83f2_0_3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- ?</a:t>
            </a:r>
            <a:endParaRPr/>
          </a:p>
        </p:txBody>
      </p:sp>
      <p:sp>
        <p:nvSpPr>
          <p:cNvPr id="492" name="Google Shape;492;g8921cb83f2_0_3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9" name="Google Shape;49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 1 min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Swati</a:t>
            </a:r>
            <a:endParaRPr/>
          </a:p>
        </p:txBody>
      </p:sp>
      <p:sp>
        <p:nvSpPr>
          <p:cNvPr id="500" name="Google Shape;50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35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7" name="Google Shape;507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 After this show the testimonial video. 1 min</a:t>
            </a:r>
            <a:endParaRPr/>
          </a:p>
        </p:txBody>
      </p:sp>
      <p:sp>
        <p:nvSpPr>
          <p:cNvPr id="508" name="Google Shape;508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36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" name="Google Shape;13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8921cb83f2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g8921cb83f2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8921cb83f2_0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91c16c26b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891c16c26b_0_1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 1 min</a:t>
            </a:r>
            <a:endParaRPr/>
          </a:p>
        </p:txBody>
      </p:sp>
      <p:sp>
        <p:nvSpPr>
          <p:cNvPr id="160" name="Google Shape;160;g891c16c26b_0_1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6" name="Google Shape;18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a7b35bf3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g8a7b35bf37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2 mins</a:t>
            </a:r>
            <a:endParaRPr/>
          </a:p>
        </p:txBody>
      </p:sp>
      <p:sp>
        <p:nvSpPr>
          <p:cNvPr id="195" name="Google Shape;195;g8a7b35bf37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a7b35bf37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8a7b35bf37_0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8a7b35bf37_0_1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891c16c26b_0_643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4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g891c16c26b_0_64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91c16c26b_0_592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" name="Google Shape;59;g891c16c26b_0_592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60" name="Google Shape;60;g891c16c26b_0_59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g891c16c26b_0_59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" name="Google Shape;62;g891c16c26b_0_592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g891c16c26b_0_592"/>
          <p:cNvSpPr txBox="1">
            <a:spLocks noGrp="1"/>
          </p:cNvSpPr>
          <p:nvPr>
            <p:ph type="body" idx="1"/>
          </p:nvPr>
        </p:nvSpPr>
        <p:spPr>
          <a:xfrm>
            <a:off x="972434" y="2771833"/>
            <a:ext cx="5032500" cy="30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g891c16c26b_0_592"/>
          <p:cNvSpPr txBox="1">
            <a:spLocks noGrp="1"/>
          </p:cNvSpPr>
          <p:nvPr>
            <p:ph type="body" idx="2"/>
          </p:nvPr>
        </p:nvSpPr>
        <p:spPr>
          <a:xfrm>
            <a:off x="6191471" y="2771833"/>
            <a:ext cx="5032500" cy="30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g891c16c26b_0_592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891c16c26b_0_601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" name="Google Shape;68;g891c16c26b_0_601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69" name="Google Shape;69;g891c16c26b_0_60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g891c16c26b_0_60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" name="Google Shape;71;g891c16c26b_0_601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g891c16c26b_0_601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891c16c26b_0_608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" name="Google Shape;75;g891c16c26b_0_608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76" name="Google Shape;76;g891c16c26b_0_60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g891c16c26b_0_60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" name="Google Shape;78;g891c16c26b_0_608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300" cy="18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g891c16c26b_0_608"/>
          <p:cNvSpPr txBox="1">
            <a:spLocks noGrp="1"/>
          </p:cNvSpPr>
          <p:nvPr>
            <p:ph type="body" idx="1"/>
          </p:nvPr>
        </p:nvSpPr>
        <p:spPr>
          <a:xfrm>
            <a:off x="961633" y="3708967"/>
            <a:ext cx="4401300" cy="21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g891c16c26b_0_608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g891c16c26b_0_616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83" name="Google Shape;83;g891c16c26b_0_6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g891c16c26b_0_6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" name="Google Shape;85;g891c16c26b_0_616"/>
          <p:cNvSpPr txBox="1">
            <a:spLocks noGrp="1"/>
          </p:cNvSpPr>
          <p:nvPr>
            <p:ph type="title"/>
          </p:nvPr>
        </p:nvSpPr>
        <p:spPr>
          <a:xfrm>
            <a:off x="972600" y="1152400"/>
            <a:ext cx="9361500" cy="39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g891c16c26b_0_616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91c16c26b_0_622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" name="Google Shape;89;g891c16c26b_0_622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90" name="Google Shape;90;g891c16c26b_0_6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g891c16c26b_0_62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92;g891c16c26b_0_622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300" cy="22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g891c16c26b_0_622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300" cy="10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4" name="Google Shape;94;g891c16c26b_0_622"/>
          <p:cNvSpPr txBox="1">
            <a:spLocks noGrp="1"/>
          </p:cNvSpPr>
          <p:nvPr>
            <p:ph type="body" idx="2"/>
          </p:nvPr>
        </p:nvSpPr>
        <p:spPr>
          <a:xfrm>
            <a:off x="6898967" y="1803500"/>
            <a:ext cx="4499100" cy="40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95" name="Google Shape;95;g891c16c26b_0_622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91c16c26b_0_631"/>
          <p:cNvSpPr txBox="1">
            <a:spLocks noGrp="1"/>
          </p:cNvSpPr>
          <p:nvPr>
            <p:ph type="body" idx="1"/>
          </p:nvPr>
        </p:nvSpPr>
        <p:spPr>
          <a:xfrm>
            <a:off x="966600" y="5830068"/>
            <a:ext cx="102633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>
            <a:endParaRPr/>
          </a:p>
        </p:txBody>
      </p:sp>
      <p:sp>
        <p:nvSpPr>
          <p:cNvPr id="98" name="Google Shape;98;g891c16c26b_0_631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g891c16c26b_0_634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101" name="Google Shape;101;g891c16c26b_0_6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g891c16c26b_0_63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g891c16c26b_0_634"/>
          <p:cNvSpPr txBox="1">
            <a:spLocks noGrp="1"/>
          </p:cNvSpPr>
          <p:nvPr>
            <p:ph type="title" hasCustomPrompt="1"/>
          </p:nvPr>
        </p:nvSpPr>
        <p:spPr>
          <a:xfrm>
            <a:off x="972600" y="978600"/>
            <a:ext cx="10251300" cy="16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g891c16c26b_0_634"/>
          <p:cNvSpPr txBox="1">
            <a:spLocks noGrp="1"/>
          </p:cNvSpPr>
          <p:nvPr>
            <p:ph type="body" idx="1"/>
          </p:nvPr>
        </p:nvSpPr>
        <p:spPr>
          <a:xfrm>
            <a:off x="972600" y="3030517"/>
            <a:ext cx="10251300" cy="21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marL="914400" lvl="1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3pPr>
            <a:lvl4pPr marL="1828800" lvl="3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4pPr>
            <a:lvl5pPr marL="2286000" lvl="4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5pPr>
            <a:lvl6pPr marL="2743200" lvl="5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6pPr>
            <a:lvl7pPr marL="3200400" lvl="6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7pPr>
            <a:lvl8pPr marL="3657600" lvl="7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8pPr>
            <a:lvl9pPr marL="4114800" lvl="8" indent="-3238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g891c16c26b_0_634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91c16c26b_0_641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— Image">
  <p:cSld name="Agenda — Imag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891c16c26b_0_646"/>
          <p:cNvSpPr>
            <a:spLocks noGrp="1"/>
          </p:cNvSpPr>
          <p:nvPr>
            <p:ph type="pic" idx="2"/>
          </p:nvPr>
        </p:nvSpPr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spcFirstLastPara="1" wrap="square" lIns="0" tIns="0" rIns="0" bIns="731500" anchor="ctr" anchorCtr="0">
            <a:noAutofit/>
          </a:bodyPr>
          <a:lstStyle>
            <a:lvl1pPr marR="0" lvl="0" algn="ctr" rtl="0">
              <a:lnSpc>
                <a:spcPct val="3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 Medium"/>
              <a:buNone/>
              <a:defRPr sz="1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8" name="Google Shape;18;g891c16c26b_0_646"/>
          <p:cNvSpPr txBox="1">
            <a:spLocks noGrp="1"/>
          </p:cNvSpPr>
          <p:nvPr>
            <p:ph type="ctrTitle"/>
          </p:nvPr>
        </p:nvSpPr>
        <p:spPr>
          <a:xfrm>
            <a:off x="685800" y="667512"/>
            <a:ext cx="46908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 Medium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891c16c26b_0_646"/>
          <p:cNvSpPr txBox="1">
            <a:spLocks noGrp="1"/>
          </p:cNvSpPr>
          <p:nvPr>
            <p:ph type="body" idx="1"/>
          </p:nvPr>
        </p:nvSpPr>
        <p:spPr>
          <a:xfrm>
            <a:off x="685800" y="1089835"/>
            <a:ext cx="46908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marL="914400" lvl="1" indent="-342900" algn="l">
              <a:lnSpc>
                <a:spcPct val="2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>
              <a:lnSpc>
                <a:spcPct val="2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3pPr>
            <a:lvl4pPr marL="1828800" lvl="3" indent="-342900" algn="l">
              <a:lnSpc>
                <a:spcPct val="2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marL="2286000" lvl="4" indent="-342900" algn="l">
              <a:lnSpc>
                <a:spcPct val="2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g891c16c26b_0_646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891c16c26b_0_570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23;g891c16c26b_0_570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24" name="Google Shape;24;g891c16c26b_0_57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g891c16c26b_0_57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" name="Google Shape;26;g891c16c26b_0_570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700" cy="22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g891c16c26b_0_570"/>
          <p:cNvSpPr txBox="1">
            <a:spLocks noGrp="1"/>
          </p:cNvSpPr>
          <p:nvPr>
            <p:ph type="subTitle" idx="1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8" name="Google Shape;28;g891c16c26b_0_570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ircle image: Image Right">
  <p:cSld name="Half circle image: Image Righ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891c16c26b_0_651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1" name="Google Shape;31;g891c16c26b_0_651"/>
          <p:cNvSpPr>
            <a:spLocks noGrp="1"/>
          </p:cNvSpPr>
          <p:nvPr>
            <p:ph type="pic" idx="2"/>
          </p:nvPr>
        </p:nvSpPr>
        <p:spPr>
          <a:xfrm>
            <a:off x="6281928" y="0"/>
            <a:ext cx="59100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spcFirstLastPara="1" wrap="square" lIns="0" tIns="0" rIns="0" bIns="731500" anchor="ctr" anchorCtr="0">
            <a:noAutofit/>
          </a:bodyPr>
          <a:lstStyle>
            <a:lvl1pPr marR="0" lvl="0" algn="ctr" rtl="0">
              <a:lnSpc>
                <a:spcPct val="2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 Medium"/>
              <a:buNone/>
              <a:defRPr sz="1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2" name="Google Shape;32;g891c16c26b_0_651"/>
          <p:cNvSpPr txBox="1">
            <a:spLocks noGrp="1"/>
          </p:cNvSpPr>
          <p:nvPr>
            <p:ph type="title"/>
          </p:nvPr>
        </p:nvSpPr>
        <p:spPr>
          <a:xfrm>
            <a:off x="685800" y="886969"/>
            <a:ext cx="5221200" cy="11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99"/>
              <a:buFont typeface="Poppins Medium"/>
              <a:buNone/>
              <a:defRPr sz="2299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g891c16c26b_0_651"/>
          <p:cNvSpPr txBox="1">
            <a:spLocks noGrp="1"/>
          </p:cNvSpPr>
          <p:nvPr>
            <p:ph type="body" idx="1"/>
          </p:nvPr>
        </p:nvSpPr>
        <p:spPr>
          <a:xfrm>
            <a:off x="685800" y="2371745"/>
            <a:ext cx="5221200" cy="3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/>
            </a:lvl1pPr>
            <a:lvl2pPr marL="914400" lvl="1" indent="-342900" algn="l">
              <a:lnSpc>
                <a:spcPct val="122222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>
              <a:lnSpc>
                <a:spcPct val="122222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122222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122222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ize — Red">
  <p:cSld name="Seize — Red">
    <p:bg>
      <p:bgPr>
        <a:solidFill>
          <a:schemeClr val="accent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891c16c26b_0_656"/>
          <p:cNvSpPr txBox="1">
            <a:spLocks noGrp="1"/>
          </p:cNvSpPr>
          <p:nvPr>
            <p:ph type="ctrTitle"/>
          </p:nvPr>
        </p:nvSpPr>
        <p:spPr>
          <a:xfrm>
            <a:off x="1346610" y="2759428"/>
            <a:ext cx="94956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Poppins Medium"/>
              <a:buNone/>
              <a:defRPr sz="3400" b="0" i="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g891c16c26b_0_656"/>
          <p:cNvSpPr/>
          <p:nvPr/>
        </p:nvSpPr>
        <p:spPr>
          <a:xfrm>
            <a:off x="3694176" y="1028700"/>
            <a:ext cx="4800600" cy="4800600"/>
          </a:xfrm>
          <a:custGeom>
            <a:avLst/>
            <a:gdLst/>
            <a:ahLst/>
            <a:cxnLst/>
            <a:rect l="l" t="t" r="r" b="b"/>
            <a:pathLst>
              <a:path w="4800600" h="4800600" extrusionOk="0">
                <a:moveTo>
                  <a:pt x="2400300" y="264771"/>
                </a:moveTo>
                <a:cubicBezTo>
                  <a:pt x="1220879" y="264771"/>
                  <a:pt x="264770" y="1220880"/>
                  <a:pt x="264770" y="2400301"/>
                </a:cubicBezTo>
                <a:cubicBezTo>
                  <a:pt x="264770" y="3579722"/>
                  <a:pt x="1220879" y="4535831"/>
                  <a:pt x="2400300" y="4535831"/>
                </a:cubicBezTo>
                <a:cubicBezTo>
                  <a:pt x="3579721" y="4535831"/>
                  <a:pt x="4535830" y="3579722"/>
                  <a:pt x="4535830" y="2400301"/>
                </a:cubicBezTo>
                <a:cubicBezTo>
                  <a:pt x="4535830" y="1220880"/>
                  <a:pt x="3579721" y="264771"/>
                  <a:pt x="2400300" y="264771"/>
                </a:cubicBezTo>
                <a:close/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" name="Google Shape;37;g891c16c26b_0_656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ice — Red">
  <p:cSld name="Voice — Red">
    <p:bg>
      <p:bgPr>
        <a:solidFill>
          <a:schemeClr val="accen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891c16c26b_0_660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40" name="Google Shape;40;g891c16c26b_0_660"/>
          <p:cNvSpPr txBox="1">
            <a:spLocks noGrp="1"/>
          </p:cNvSpPr>
          <p:nvPr>
            <p:ph type="ctrTitle"/>
          </p:nvPr>
        </p:nvSpPr>
        <p:spPr>
          <a:xfrm>
            <a:off x="1620012" y="2797769"/>
            <a:ext cx="8952000" cy="12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 Medium"/>
              <a:buNone/>
              <a:defRPr sz="4200" b="0" i="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891c16c26b_0_66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g891c16c26b_0_578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45" name="Google Shape;45;g891c16c26b_0_57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g891c16c26b_0_57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" name="Google Shape;47;g891c16c26b_0_578"/>
          <p:cNvSpPr txBox="1">
            <a:spLocks noGrp="1"/>
          </p:cNvSpPr>
          <p:nvPr>
            <p:ph type="title"/>
          </p:nvPr>
        </p:nvSpPr>
        <p:spPr>
          <a:xfrm>
            <a:off x="972600" y="1763267"/>
            <a:ext cx="10251300" cy="20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g891c16c26b_0_578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891c16c26b_0_584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51;g891c16c26b_0_584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52" name="Google Shape;52;g891c16c26b_0_58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g891c16c26b_0_58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Google Shape;54;g891c16c26b_0_584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6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g891c16c26b_0_584"/>
          <p:cNvSpPr txBox="1">
            <a:spLocks noGrp="1"/>
          </p:cNvSpPr>
          <p:nvPr>
            <p:ph type="body" idx="1"/>
          </p:nvPr>
        </p:nvSpPr>
        <p:spPr>
          <a:xfrm>
            <a:off x="972600" y="2771833"/>
            <a:ext cx="10251600" cy="30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g891c16c26b_0_584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891c16c26b_0_56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aleway"/>
              <a:buNone/>
              <a:defRPr sz="37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aleway"/>
              <a:buNone/>
              <a:defRPr sz="37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aleway"/>
              <a:buNone/>
              <a:defRPr sz="37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aleway"/>
              <a:buNone/>
              <a:defRPr sz="37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aleway"/>
              <a:buNone/>
              <a:defRPr sz="37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aleway"/>
              <a:buNone/>
              <a:defRPr sz="37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aleway"/>
              <a:buNone/>
              <a:defRPr sz="37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aleway"/>
              <a:buNone/>
              <a:defRPr sz="37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aleway"/>
              <a:buNone/>
              <a:defRPr sz="37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" name="Google Shape;11;g891c16c26b_0_56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  <a:defRPr sz="17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accent1"/>
              </a:buClr>
              <a:buSzPts val="1500"/>
              <a:buFont typeface="Lato"/>
              <a:buChar char="■"/>
              <a:defRPr sz="15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" name="Google Shape;12;g891c16c26b_0_566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891c16c26b_0_4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endParaRPr/>
          </a:p>
        </p:txBody>
      </p:sp>
      <p:pic>
        <p:nvPicPr>
          <p:cNvPr id="114" name="Google Shape;114;g891c16c26b_0_43"/>
          <p:cNvPicPr preferRelativeResize="0"/>
          <p:nvPr/>
        </p:nvPicPr>
        <p:blipFill rotWithShape="1">
          <a:blip r:embed="rId3">
            <a:alphaModFix/>
          </a:blip>
          <a:srcRect l="3841" t="5043" r="2908" b="5061"/>
          <a:stretch/>
        </p:blipFill>
        <p:spPr>
          <a:xfrm>
            <a:off x="2166910" y="142852"/>
            <a:ext cx="7224950" cy="389162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7881950" y="5072074"/>
            <a:ext cx="3143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accent5"/>
                </a:solidFill>
              </a:rPr>
              <a:t>Presenter:</a:t>
            </a:r>
          </a:p>
          <a:p>
            <a:r>
              <a:rPr lang="en-IN" sz="2000" dirty="0" smtClean="0">
                <a:solidFill>
                  <a:schemeClr val="accent5"/>
                </a:solidFill>
              </a:rPr>
              <a:t>Kunal Sachdeva</a:t>
            </a:r>
            <a:endParaRPr lang="en-IN" sz="2000" dirty="0">
              <a:solidFill>
                <a:schemeClr val="accent5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38546" y="4214818"/>
            <a:ext cx="36433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 smtClean="0"/>
              <a:t>JEDI BOOTCAMP</a:t>
            </a:r>
            <a:endParaRPr lang="en-IN" sz="3000" dirty="0"/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8"/>
          <p:cNvSpPr txBox="1">
            <a:spLocks noGrp="1"/>
          </p:cNvSpPr>
          <p:nvPr>
            <p:ph type="ctrTitle"/>
          </p:nvPr>
        </p:nvSpPr>
        <p:spPr>
          <a:xfrm>
            <a:off x="1299456" y="2731053"/>
            <a:ext cx="3330601" cy="58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Our Journey</a:t>
            </a:r>
            <a:endParaRPr/>
          </a:p>
        </p:txBody>
      </p:sp>
      <p:sp>
        <p:nvSpPr>
          <p:cNvPr id="213" name="Google Shape;213;p8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600"/>
                <a:buNone/>
              </a:pPr>
              <a:t>10</a:t>
            </a:fld>
            <a:endParaRPr/>
          </a:p>
        </p:txBody>
      </p:sp>
      <p:pic>
        <p:nvPicPr>
          <p:cNvPr id="214" name="Google Shape;214;p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8438" t="262" r="3144" b="2222"/>
          <a:stretch/>
        </p:blipFill>
        <p:spPr>
          <a:xfrm>
            <a:off x="5864351" y="0"/>
            <a:ext cx="6363507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91c16c26b_0_665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300"/>
                <a:buNone/>
              </a:pPr>
              <a:t>11</a:t>
            </a:fld>
            <a:endParaRPr/>
          </a:p>
        </p:txBody>
      </p:sp>
      <p:pic>
        <p:nvPicPr>
          <p:cNvPr id="221" name="Google Shape;221;g891c16c26b_0_6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46250" y="3795950"/>
            <a:ext cx="5035475" cy="27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891c16c26b_0_6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2600" y="696475"/>
            <a:ext cx="5523251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91c16c26b_0_675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300"/>
                <a:buNone/>
              </a:pPr>
              <a:t>12</a:t>
            </a:fld>
            <a:endParaRPr/>
          </a:p>
        </p:txBody>
      </p:sp>
      <p:pic>
        <p:nvPicPr>
          <p:cNvPr id="229" name="Google Shape;229;g891c16c26b_0_6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7875" y="1170937"/>
            <a:ext cx="5573850" cy="528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891c16c26b_0_6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64350" y="1455675"/>
            <a:ext cx="5249949" cy="444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-US"/>
          </a:p>
        </p:txBody>
      </p:sp>
      <p:pic>
        <p:nvPicPr>
          <p:cNvPr id="3074" name="Picture 2" descr="Software Engineering | SDLC V-Model - GeeksforGeek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52728" y="1500174"/>
            <a:ext cx="5591175" cy="44481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891c16c26b_0_717"/>
          <p:cNvSpPr txBox="1">
            <a:spLocks noGrp="1"/>
          </p:cNvSpPr>
          <p:nvPr>
            <p:ph type="ctrTitle"/>
          </p:nvPr>
        </p:nvSpPr>
        <p:spPr>
          <a:xfrm>
            <a:off x="504650" y="1687375"/>
            <a:ext cx="5348100" cy="21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/>
              <a:t>Java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/>
              <a:t>Fundamentals</a:t>
            </a:r>
            <a:endParaRPr/>
          </a:p>
        </p:txBody>
      </p:sp>
      <p:sp>
        <p:nvSpPr>
          <p:cNvPr id="301" name="Google Shape;301;g891c16c26b_0_717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300"/>
                <a:buNone/>
              </a:pPr>
              <a:t>14</a:t>
            </a:fld>
            <a:endParaRPr/>
          </a:p>
        </p:txBody>
      </p:sp>
      <p:pic>
        <p:nvPicPr>
          <p:cNvPr id="302" name="Google Shape;302;g891c16c26b_0_7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54000" y="1347800"/>
            <a:ext cx="5909025" cy="405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891c16c26b_0_733"/>
          <p:cNvSpPr txBox="1">
            <a:spLocks noGrp="1"/>
          </p:cNvSpPr>
          <p:nvPr>
            <p:ph type="ctrTitle"/>
          </p:nvPr>
        </p:nvSpPr>
        <p:spPr>
          <a:xfrm>
            <a:off x="972600" y="1763275"/>
            <a:ext cx="3576900" cy="22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/>
              <a:t>Database</a:t>
            </a:r>
            <a:endParaRPr/>
          </a:p>
        </p:txBody>
      </p:sp>
      <p:sp>
        <p:nvSpPr>
          <p:cNvPr id="317" name="Google Shape;317;g891c16c26b_0_733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300"/>
                <a:buNone/>
              </a:pPr>
              <a:t>15</a:t>
            </a:fld>
            <a:endParaRPr/>
          </a:p>
        </p:txBody>
      </p:sp>
      <p:pic>
        <p:nvPicPr>
          <p:cNvPr id="318" name="Google Shape;318;g891c16c26b_0_7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1075" y="1763275"/>
            <a:ext cx="7476900" cy="3856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8921cb83f2_0_26"/>
          <p:cNvSpPr txBox="1">
            <a:spLocks noGrp="1"/>
          </p:cNvSpPr>
          <p:nvPr>
            <p:ph type="ctrTitle"/>
          </p:nvPr>
        </p:nvSpPr>
        <p:spPr>
          <a:xfrm>
            <a:off x="1129553" y="2732757"/>
            <a:ext cx="38634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Project Goals</a:t>
            </a:r>
            <a:endParaRPr/>
          </a:p>
        </p:txBody>
      </p:sp>
      <p:sp>
        <p:nvSpPr>
          <p:cNvPr id="237" name="Google Shape;237;g8921cb83f2_0_26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t>16</a:t>
            </a:fld>
            <a:endParaRPr/>
          </a:p>
        </p:txBody>
      </p:sp>
      <p:pic>
        <p:nvPicPr>
          <p:cNvPr id="238" name="Google Shape;238;g8921cb83f2_0_2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8807" r="8799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a7b35bf37_0_135"/>
          <p:cNvSpPr txBox="1">
            <a:spLocks noGrp="1"/>
          </p:cNvSpPr>
          <p:nvPr>
            <p:ph type="title"/>
          </p:nvPr>
        </p:nvSpPr>
        <p:spPr>
          <a:xfrm>
            <a:off x="685800" y="453048"/>
            <a:ext cx="108174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Medium"/>
              <a:buNone/>
            </a:pPr>
            <a:r>
              <a:rPr lang="en-US" sz="3200" b="1">
                <a:solidFill>
                  <a:schemeClr val="dk1"/>
                </a:solidFill>
              </a:rPr>
              <a:t>Our Vision</a:t>
            </a:r>
            <a:endParaRPr sz="3200"/>
          </a:p>
        </p:txBody>
      </p:sp>
      <p:grpSp>
        <p:nvGrpSpPr>
          <p:cNvPr id="245" name="Google Shape;245;g8a7b35bf37_0_135"/>
          <p:cNvGrpSpPr/>
          <p:nvPr/>
        </p:nvGrpSpPr>
        <p:grpSpPr>
          <a:xfrm>
            <a:off x="7405952" y="1452039"/>
            <a:ext cx="1737870" cy="1741932"/>
            <a:chOff x="403166" y="1435608"/>
            <a:chExt cx="2456700" cy="2596024"/>
          </a:xfrm>
        </p:grpSpPr>
        <p:sp>
          <p:nvSpPr>
            <p:cNvPr id="246" name="Google Shape;246;g8a7b35bf37_0_135"/>
            <p:cNvSpPr/>
            <p:nvPr/>
          </p:nvSpPr>
          <p:spPr>
            <a:xfrm>
              <a:off x="403166" y="1539832"/>
              <a:ext cx="2456700" cy="2491800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247" name="Google Shape;247;g8a7b35bf37_0_135"/>
            <p:cNvPicPr preferRelativeResize="0"/>
            <p:nvPr/>
          </p:nvPicPr>
          <p:blipFill rotWithShape="1">
            <a:blip r:embed="rId3">
              <a:alphaModFix/>
            </a:blip>
            <a:srcRect l="24437" t="15289" r="26022" b="16268"/>
            <a:stretch/>
          </p:blipFill>
          <p:spPr>
            <a:xfrm>
              <a:off x="997526" y="1961803"/>
              <a:ext cx="1263535" cy="17456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" name="Google Shape;248;g8a7b35bf37_0_135"/>
            <p:cNvSpPr/>
            <p:nvPr/>
          </p:nvSpPr>
          <p:spPr>
            <a:xfrm>
              <a:off x="573783" y="1435608"/>
              <a:ext cx="694200" cy="73140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9" name="Google Shape;249;g8a7b35bf37_0_135"/>
            <p:cNvSpPr txBox="1"/>
            <p:nvPr/>
          </p:nvSpPr>
          <p:spPr>
            <a:xfrm>
              <a:off x="726842" y="1514247"/>
              <a:ext cx="3792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1</a:t>
              </a:r>
              <a:endParaRPr/>
            </a:p>
          </p:txBody>
        </p:sp>
      </p:grpSp>
      <p:sp>
        <p:nvSpPr>
          <p:cNvPr id="250" name="Google Shape;250;g8a7b35bf37_0_135"/>
          <p:cNvSpPr txBox="1"/>
          <p:nvPr/>
        </p:nvSpPr>
        <p:spPr>
          <a:xfrm>
            <a:off x="7175656" y="3574770"/>
            <a:ext cx="2550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Quality</a:t>
            </a:r>
            <a:endParaRPr/>
          </a:p>
        </p:txBody>
      </p:sp>
      <p:sp>
        <p:nvSpPr>
          <p:cNvPr id="251" name="Google Shape;251;g8a7b35bf37_0_135"/>
          <p:cNvSpPr txBox="1"/>
          <p:nvPr/>
        </p:nvSpPr>
        <p:spPr>
          <a:xfrm>
            <a:off x="9592885" y="3570972"/>
            <a:ext cx="2550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Security</a:t>
            </a:r>
            <a:endParaRPr/>
          </a:p>
        </p:txBody>
      </p:sp>
      <p:grpSp>
        <p:nvGrpSpPr>
          <p:cNvPr id="252" name="Google Shape;252;g8a7b35bf37_0_135"/>
          <p:cNvGrpSpPr/>
          <p:nvPr/>
        </p:nvGrpSpPr>
        <p:grpSpPr>
          <a:xfrm>
            <a:off x="10199108" y="1419857"/>
            <a:ext cx="1690701" cy="1769836"/>
            <a:chOff x="3363489" y="1435608"/>
            <a:chExt cx="2456700" cy="2592406"/>
          </a:xfrm>
        </p:grpSpPr>
        <p:pic>
          <p:nvPicPr>
            <p:cNvPr id="253" name="Google Shape;253;g8a7b35bf37_0_13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17834" y="1962904"/>
              <a:ext cx="1844326" cy="18443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4" name="Google Shape;254;g8a7b35bf37_0_135"/>
            <p:cNvSpPr/>
            <p:nvPr/>
          </p:nvSpPr>
          <p:spPr>
            <a:xfrm>
              <a:off x="3363489" y="1575814"/>
              <a:ext cx="2456700" cy="2452200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55" name="Google Shape;255;g8a7b35bf37_0_135"/>
            <p:cNvSpPr/>
            <p:nvPr/>
          </p:nvSpPr>
          <p:spPr>
            <a:xfrm>
              <a:off x="3560165" y="1435608"/>
              <a:ext cx="694200" cy="73140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56" name="Google Shape;256;g8a7b35bf37_0_135"/>
            <p:cNvSpPr txBox="1"/>
            <p:nvPr/>
          </p:nvSpPr>
          <p:spPr>
            <a:xfrm>
              <a:off x="3676543" y="1515148"/>
              <a:ext cx="46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/>
            </a:p>
          </p:txBody>
        </p:sp>
      </p:grpSp>
      <p:sp>
        <p:nvSpPr>
          <p:cNvPr id="257" name="Google Shape;257;g8a7b35bf37_0_135"/>
          <p:cNvSpPr txBox="1"/>
          <p:nvPr/>
        </p:nvSpPr>
        <p:spPr>
          <a:xfrm>
            <a:off x="7175656" y="6147843"/>
            <a:ext cx="2550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Interactivity</a:t>
            </a:r>
            <a:endParaRPr/>
          </a:p>
        </p:txBody>
      </p:sp>
      <p:sp>
        <p:nvSpPr>
          <p:cNvPr id="258" name="Google Shape;258;g8a7b35bf37_0_135"/>
          <p:cNvSpPr txBox="1"/>
          <p:nvPr/>
        </p:nvSpPr>
        <p:spPr>
          <a:xfrm>
            <a:off x="9575255" y="6183764"/>
            <a:ext cx="2550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Speed</a:t>
            </a:r>
            <a:endParaRPr/>
          </a:p>
        </p:txBody>
      </p:sp>
      <p:grpSp>
        <p:nvGrpSpPr>
          <p:cNvPr id="259" name="Google Shape;259;g8a7b35bf37_0_135"/>
          <p:cNvGrpSpPr/>
          <p:nvPr/>
        </p:nvGrpSpPr>
        <p:grpSpPr>
          <a:xfrm>
            <a:off x="7405893" y="4187411"/>
            <a:ext cx="2072472" cy="1996332"/>
            <a:chOff x="6338184" y="1435608"/>
            <a:chExt cx="2456700" cy="2596011"/>
          </a:xfrm>
        </p:grpSpPr>
        <p:sp>
          <p:nvSpPr>
            <p:cNvPr id="260" name="Google Shape;260;g8a7b35bf37_0_135"/>
            <p:cNvSpPr/>
            <p:nvPr/>
          </p:nvSpPr>
          <p:spPr>
            <a:xfrm>
              <a:off x="6338184" y="1579419"/>
              <a:ext cx="2456700" cy="2452200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61" name="Google Shape;261;g8a7b35bf37_0_135"/>
            <p:cNvSpPr/>
            <p:nvPr/>
          </p:nvSpPr>
          <p:spPr>
            <a:xfrm>
              <a:off x="6584024" y="1435608"/>
              <a:ext cx="694200" cy="73140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62" name="Google Shape;262;g8a7b35bf37_0_135"/>
            <p:cNvSpPr txBox="1"/>
            <p:nvPr/>
          </p:nvSpPr>
          <p:spPr>
            <a:xfrm>
              <a:off x="6700402" y="1579419"/>
              <a:ext cx="46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/>
            </a:p>
          </p:txBody>
        </p:sp>
        <p:pic>
          <p:nvPicPr>
            <p:cNvPr id="263" name="Google Shape;263;g8a7b35bf37_0_13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020088" y="1979529"/>
              <a:ext cx="1113645" cy="16751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4" name="Google Shape;264;g8a7b35bf37_0_135"/>
          <p:cNvGrpSpPr/>
          <p:nvPr/>
        </p:nvGrpSpPr>
        <p:grpSpPr>
          <a:xfrm>
            <a:off x="10234871" y="4288779"/>
            <a:ext cx="1655570" cy="1725624"/>
            <a:chOff x="9314007" y="1435608"/>
            <a:chExt cx="2456700" cy="2604323"/>
          </a:xfrm>
        </p:grpSpPr>
        <p:grpSp>
          <p:nvGrpSpPr>
            <p:cNvPr id="265" name="Google Shape;265;g8a7b35bf37_0_135"/>
            <p:cNvGrpSpPr/>
            <p:nvPr/>
          </p:nvGrpSpPr>
          <p:grpSpPr>
            <a:xfrm>
              <a:off x="9314007" y="1435608"/>
              <a:ext cx="2456700" cy="2604323"/>
              <a:chOff x="9314007" y="1435608"/>
              <a:chExt cx="2456700" cy="2604323"/>
            </a:xfrm>
          </p:grpSpPr>
          <p:sp>
            <p:nvSpPr>
              <p:cNvPr id="266" name="Google Shape;266;g8a7b35bf37_0_135"/>
              <p:cNvSpPr/>
              <p:nvPr/>
            </p:nvSpPr>
            <p:spPr>
              <a:xfrm>
                <a:off x="9314007" y="1587731"/>
                <a:ext cx="2456700" cy="2452200"/>
              </a:xfrm>
              <a:prstGeom prst="ellipse">
                <a:avLst/>
              </a:prstGeom>
              <a:noFill/>
              <a:ln w="381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pic>
            <p:nvPicPr>
              <p:cNvPr id="267" name="Google Shape;267;g8a7b35bf37_0_135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9762979" y="1962904"/>
                <a:ext cx="1586170" cy="15861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8" name="Google Shape;268;g8a7b35bf37_0_135"/>
              <p:cNvSpPr/>
              <p:nvPr/>
            </p:nvSpPr>
            <p:spPr>
              <a:xfrm>
                <a:off x="9380505" y="1435608"/>
                <a:ext cx="694200" cy="731400"/>
              </a:xfrm>
              <a:prstGeom prst="ellipse">
                <a:avLst/>
              </a:prstGeom>
              <a:solidFill>
                <a:srgbClr val="EE64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269" name="Google Shape;269;g8a7b35bf37_0_135"/>
            <p:cNvSpPr txBox="1"/>
            <p:nvPr/>
          </p:nvSpPr>
          <p:spPr>
            <a:xfrm>
              <a:off x="9496883" y="1555976"/>
              <a:ext cx="46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4</a:t>
              </a:r>
              <a:endParaRPr/>
            </a:p>
          </p:txBody>
        </p:sp>
      </p:grpSp>
      <p:sp>
        <p:nvSpPr>
          <p:cNvPr id="270" name="Google Shape;270;g8a7b35bf37_0_135"/>
          <p:cNvSpPr txBox="1"/>
          <p:nvPr/>
        </p:nvSpPr>
        <p:spPr>
          <a:xfrm>
            <a:off x="458011" y="1524258"/>
            <a:ext cx="6741600" cy="36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To create a </a:t>
            </a:r>
            <a:r>
              <a:rPr lang="en-US" sz="26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Student Management System </a:t>
            </a:r>
            <a:r>
              <a:rPr lang="en-US"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using</a:t>
            </a:r>
            <a:r>
              <a:rPr lang="en-US" sz="26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Java Development Tools, MYSQL having three user types:-</a:t>
            </a:r>
            <a:endParaRPr>
              <a:solidFill>
                <a:schemeClr val="dk2"/>
              </a:solidFill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Char char="•"/>
            </a:pPr>
            <a:r>
              <a:rPr lang="en-US"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Student</a:t>
            </a:r>
            <a:endParaRPr>
              <a:solidFill>
                <a:schemeClr val="dk2"/>
              </a:solidFill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Char char="•"/>
            </a:pPr>
            <a:r>
              <a:rPr lang="en-US"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Professor </a:t>
            </a:r>
            <a:endParaRPr>
              <a:solidFill>
                <a:schemeClr val="dk2"/>
              </a:solidFill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Char char="•"/>
            </a:pPr>
            <a:r>
              <a:rPr lang="en-US"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Admin </a:t>
            </a:r>
            <a:endParaRPr>
              <a:solidFill>
                <a:schemeClr val="dk2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with their specific roles and finally convert it into a REST based system using Jersey and Dropwizard.</a:t>
            </a:r>
            <a:endParaRPr>
              <a:solidFill>
                <a:schemeClr val="dk2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891c16c26b_0_691"/>
          <p:cNvSpPr txBox="1">
            <a:spLocks noGrp="1"/>
          </p:cNvSpPr>
          <p:nvPr>
            <p:ph type="ctrTitle"/>
          </p:nvPr>
        </p:nvSpPr>
        <p:spPr>
          <a:xfrm>
            <a:off x="972600" y="1763275"/>
            <a:ext cx="4007100" cy="13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</a:pPr>
            <a:r>
              <a:rPr lang="en-US" dirty="0"/>
              <a:t>Use Case</a:t>
            </a:r>
            <a:endParaRPr/>
          </a:p>
        </p:txBody>
      </p:sp>
      <p:sp>
        <p:nvSpPr>
          <p:cNvPr id="277" name="Google Shape;277;g891c16c26b_0_691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300"/>
                <a:buNone/>
              </a:pPr>
              <a:t>18</a:t>
            </a:fld>
            <a:endParaRPr/>
          </a:p>
        </p:txBody>
      </p:sp>
      <p:pic>
        <p:nvPicPr>
          <p:cNvPr id="278" name="Google Shape;278;g891c16c26b_0_6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9700" y="815150"/>
            <a:ext cx="6243599" cy="584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891c16c26b_0_699"/>
          <p:cNvSpPr txBox="1">
            <a:spLocks noGrp="1"/>
          </p:cNvSpPr>
          <p:nvPr>
            <p:ph type="ctrTitle"/>
          </p:nvPr>
        </p:nvSpPr>
        <p:spPr>
          <a:xfrm>
            <a:off x="835100" y="1822050"/>
            <a:ext cx="4650600" cy="16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</a:pPr>
            <a:r>
              <a:rPr lang="en-US" sz="4800" dirty="0"/>
              <a:t>Class </a:t>
            </a:r>
            <a:endParaRPr sz="4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4800" dirty="0" smtClean="0"/>
              <a:t>Diagram</a:t>
            </a:r>
            <a:endParaRPr sz="4800"/>
          </a:p>
        </p:txBody>
      </p:sp>
      <p:sp>
        <p:nvSpPr>
          <p:cNvPr id="285" name="Google Shape;285;g891c16c26b_0_699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300"/>
                <a:buNone/>
              </a:pPr>
              <a:t>19</a:t>
            </a:fld>
            <a:endParaRPr/>
          </a:p>
        </p:txBody>
      </p:sp>
      <p:pic>
        <p:nvPicPr>
          <p:cNvPr id="286" name="Google Shape;286;g891c16c26b_0_6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7275" y="721750"/>
            <a:ext cx="7844926" cy="602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"/>
          <p:cNvSpPr txBox="1">
            <a:spLocks noGrp="1"/>
          </p:cNvSpPr>
          <p:nvPr>
            <p:ph type="subTitle" idx="1"/>
          </p:nvPr>
        </p:nvSpPr>
        <p:spPr>
          <a:xfrm>
            <a:off x="685979" y="1870000"/>
            <a:ext cx="64701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oppins"/>
              <a:buNone/>
            </a:pPr>
            <a:r>
              <a:rPr lang="en-US" sz="5000" dirty="0">
                <a:solidFill>
                  <a:schemeClr val="dk2"/>
                </a:solidFill>
              </a:rPr>
              <a:t>Where I started?</a:t>
            </a:r>
            <a:endParaRPr sz="5000">
              <a:solidFill>
                <a:schemeClr val="dk2"/>
              </a:solidFill>
            </a:endParaRPr>
          </a:p>
        </p:txBody>
      </p:sp>
      <p:sp>
        <p:nvSpPr>
          <p:cNvPr id="120" name="Google Shape;120;p2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300"/>
                <a:buNone/>
              </a:pPr>
              <a:t>2</a:t>
            </a:fld>
            <a:endParaRPr/>
          </a:p>
        </p:txBody>
      </p:sp>
      <p:sp>
        <p:nvSpPr>
          <p:cNvPr id="121" name="Google Shape;121;p2"/>
          <p:cNvSpPr txBox="1"/>
          <p:nvPr/>
        </p:nvSpPr>
        <p:spPr>
          <a:xfrm>
            <a:off x="685978" y="5161289"/>
            <a:ext cx="10820170" cy="114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…..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82448" y="2188998"/>
            <a:ext cx="3389100" cy="33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"/>
          <p:cNvSpPr txBox="1"/>
          <p:nvPr/>
        </p:nvSpPr>
        <p:spPr>
          <a:xfrm>
            <a:off x="765825" y="3037775"/>
            <a:ext cx="4556700" cy="22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Unaware of the industry development methods.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Pre learning materials cleared the basics.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95604" y="714356"/>
            <a:ext cx="6429420" cy="1143008"/>
          </a:xfrm>
        </p:spPr>
        <p:txBody>
          <a:bodyPr/>
          <a:lstStyle/>
          <a:p>
            <a:r>
              <a:rPr lang="en-IN" dirty="0" smtClean="0"/>
              <a:t>Activity Diagrams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000240"/>
            <a:ext cx="5643602" cy="4227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10248" y="2000240"/>
            <a:ext cx="6170953" cy="4195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238216" y="6429396"/>
            <a:ext cx="2286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Student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7953388" y="6429396"/>
            <a:ext cx="1285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Professor</a:t>
            </a:r>
            <a:endParaRPr lang="en-IN" dirty="0"/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95538" y="785794"/>
            <a:ext cx="7195102" cy="1000132"/>
          </a:xfrm>
        </p:spPr>
        <p:txBody>
          <a:bodyPr/>
          <a:lstStyle/>
          <a:p>
            <a:r>
              <a:rPr lang="en-IN" dirty="0" smtClean="0"/>
              <a:t>Sequence Diagrams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2398" y="2143116"/>
            <a:ext cx="5834104" cy="3462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595538" y="5857892"/>
            <a:ext cx="1214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Student</a:t>
            </a:r>
            <a:endParaRPr lang="en-IN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53190" y="2143116"/>
            <a:ext cx="5562600" cy="3509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8667768" y="5857892"/>
            <a:ext cx="1214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Professor</a:t>
            </a:r>
            <a:endParaRPr lang="en-IN" dirty="0"/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891c16c26b_0_709"/>
          <p:cNvSpPr txBox="1">
            <a:spLocks noGrp="1"/>
          </p:cNvSpPr>
          <p:nvPr>
            <p:ph type="ctrTitle"/>
          </p:nvPr>
        </p:nvSpPr>
        <p:spPr>
          <a:xfrm>
            <a:off x="970650" y="2345330"/>
            <a:ext cx="10250700" cy="3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</a:pPr>
            <a:r>
              <a:rPr lang="en-US" sz="4200" b="0" dirty="0" smtClean="0">
                <a:solidFill>
                  <a:schemeClr val="accent1"/>
                </a:solidFill>
              </a:rPr>
              <a:t>	Activity Diagrams</a:t>
            </a:r>
            <a:br>
              <a:rPr lang="en-US" sz="4200" b="0" dirty="0" smtClean="0">
                <a:solidFill>
                  <a:schemeClr val="accent1"/>
                </a:solidFill>
              </a:rPr>
            </a:br>
            <a:r>
              <a:rPr lang="en-US" sz="4200" b="0" dirty="0" smtClean="0">
                <a:solidFill>
                  <a:schemeClr val="accent1"/>
                </a:solidFill>
              </a:rPr>
              <a:t>Sequence Diagrams</a:t>
            </a:r>
            <a:r>
              <a:rPr lang="en-US" sz="4200" b="0" dirty="0" smtClean="0">
                <a:solidFill>
                  <a:schemeClr val="accent1"/>
                </a:solidFill>
              </a:rPr>
              <a:t/>
            </a:r>
            <a:br>
              <a:rPr lang="en-US" sz="4200" b="0" dirty="0" smtClean="0">
                <a:solidFill>
                  <a:schemeClr val="accent1"/>
                </a:solidFill>
              </a:rPr>
            </a:br>
            <a:r>
              <a:rPr lang="en-US" sz="4200" b="0" dirty="0" smtClean="0">
                <a:solidFill>
                  <a:schemeClr val="accent1"/>
                </a:solidFill>
              </a:rPr>
              <a:t>Component </a:t>
            </a:r>
            <a:r>
              <a:rPr lang="en-US" sz="4200" b="0" dirty="0">
                <a:solidFill>
                  <a:schemeClr val="accent1"/>
                </a:solidFill>
              </a:rPr>
              <a:t>Diagrams</a:t>
            </a:r>
            <a:endParaRPr sz="4200" b="0">
              <a:solidFill>
                <a:schemeClr val="accent1"/>
              </a:solidFill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</a:pPr>
            <a:r>
              <a:rPr lang="en-US" sz="4200" b="0" dirty="0" smtClean="0">
                <a:solidFill>
                  <a:schemeClr val="accent1"/>
                </a:solidFill>
              </a:rPr>
              <a:t>	Deployment </a:t>
            </a:r>
            <a:r>
              <a:rPr lang="en-US" sz="4200" b="0" dirty="0">
                <a:solidFill>
                  <a:schemeClr val="accent1"/>
                </a:solidFill>
              </a:rPr>
              <a:t>Diagrams</a:t>
            </a:r>
            <a:endParaRPr sz="4200" b="0">
              <a:solidFill>
                <a:schemeClr val="accent1"/>
              </a:solidFill>
            </a:endParaRPr>
          </a:p>
        </p:txBody>
      </p:sp>
      <p:sp>
        <p:nvSpPr>
          <p:cNvPr id="293" name="Google Shape;293;g891c16c26b_0_709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300"/>
                <a:buNone/>
              </a:pPr>
              <a:t>22</a:t>
            </a:fld>
            <a:endParaRPr/>
          </a:p>
        </p:txBody>
      </p:sp>
      <p:sp>
        <p:nvSpPr>
          <p:cNvPr id="294" name="Google Shape;294;g891c16c26b_0_709"/>
          <p:cNvSpPr txBox="1"/>
          <p:nvPr/>
        </p:nvSpPr>
        <p:spPr>
          <a:xfrm>
            <a:off x="2702150" y="974300"/>
            <a:ext cx="4998000" cy="11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Other Diagrams</a:t>
            </a:r>
            <a:endParaRPr sz="5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891c16c26b_0_726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700" cy="22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/>
              <a:t>UML to CODE</a:t>
            </a:r>
            <a:endParaRPr/>
          </a:p>
        </p:txBody>
      </p:sp>
      <p:sp>
        <p:nvSpPr>
          <p:cNvPr id="309" name="Google Shape;309;g891c16c26b_0_726"/>
          <p:cNvSpPr txBox="1">
            <a:spLocks noGrp="1"/>
          </p:cNvSpPr>
          <p:nvPr>
            <p:ph type="subTitle" idx="1"/>
          </p:nvPr>
        </p:nvSpPr>
        <p:spPr>
          <a:xfrm>
            <a:off x="972825" y="2973444"/>
            <a:ext cx="102507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Setting up the skeleton of the student management system.</a:t>
            </a:r>
            <a:endParaRPr sz="2400"/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Implementing the basic functionalities in JAVA.</a:t>
            </a:r>
            <a:endParaRPr sz="2400"/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Setting up all the use cases.</a:t>
            </a:r>
            <a:endParaRPr sz="2400"/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Initial code review.</a:t>
            </a:r>
            <a:endParaRPr sz="2400"/>
          </a:p>
        </p:txBody>
      </p:sp>
      <p:sp>
        <p:nvSpPr>
          <p:cNvPr id="310" name="Google Shape;310;g891c16c26b_0_726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300"/>
                <a:buNone/>
              </a:pPr>
              <a:t>23</a:t>
            </a:fld>
            <a:endParaRPr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891c16c26b_0_741"/>
          <p:cNvSpPr txBox="1">
            <a:spLocks noGrp="1"/>
          </p:cNvSpPr>
          <p:nvPr>
            <p:ph type="ctrTitle"/>
          </p:nvPr>
        </p:nvSpPr>
        <p:spPr>
          <a:xfrm>
            <a:off x="972600" y="1763273"/>
            <a:ext cx="10250700" cy="17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4200"/>
              <a:t>Integrating JAVA code with the database : </a:t>
            </a:r>
            <a:r>
              <a:rPr lang="en-US" sz="4200" u="sng"/>
              <a:t>JDBC</a:t>
            </a:r>
            <a:endParaRPr sz="4200" u="sng"/>
          </a:p>
        </p:txBody>
      </p:sp>
      <p:sp>
        <p:nvSpPr>
          <p:cNvPr id="325" name="Google Shape;325;g891c16c26b_0_741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300"/>
                <a:buNone/>
              </a:pPr>
              <a:t>24</a:t>
            </a:fld>
            <a:endParaRPr/>
          </a:p>
        </p:txBody>
      </p:sp>
      <p:pic>
        <p:nvPicPr>
          <p:cNvPr id="326" name="Google Shape;326;g891c16c26b_0_7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65675" y="3758097"/>
            <a:ext cx="6043100" cy="239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891c16c26b_0_749"/>
          <p:cNvSpPr txBox="1">
            <a:spLocks noGrp="1"/>
          </p:cNvSpPr>
          <p:nvPr>
            <p:ph type="ctrTitle"/>
          </p:nvPr>
        </p:nvSpPr>
        <p:spPr>
          <a:xfrm>
            <a:off x="972825" y="607375"/>
            <a:ext cx="6942600" cy="9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/>
              <a:t>Database Schema</a:t>
            </a:r>
            <a:endParaRPr/>
          </a:p>
        </p:txBody>
      </p:sp>
      <p:sp>
        <p:nvSpPr>
          <p:cNvPr id="333" name="Google Shape;333;g891c16c26b_0_749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300"/>
                <a:buNone/>
              </a:pPr>
              <a:t>25</a:t>
            </a:fld>
            <a:endParaRPr/>
          </a:p>
        </p:txBody>
      </p:sp>
      <p:pic>
        <p:nvPicPr>
          <p:cNvPr id="334" name="Google Shape;334;g891c16c26b_0_7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9300" y="1606975"/>
            <a:ext cx="7305100" cy="514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891c16c26b_0_824"/>
          <p:cNvSpPr txBox="1">
            <a:spLocks noGrp="1"/>
          </p:cNvSpPr>
          <p:nvPr>
            <p:ph type="ctrTitle"/>
          </p:nvPr>
        </p:nvSpPr>
        <p:spPr>
          <a:xfrm>
            <a:off x="972600" y="1763272"/>
            <a:ext cx="10250700" cy="14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/>
              <a:t>Taking the REST way!</a:t>
            </a:r>
            <a:endParaRPr/>
          </a:p>
        </p:txBody>
      </p:sp>
      <p:sp>
        <p:nvSpPr>
          <p:cNvPr id="341" name="Google Shape;341;g891c16c26b_0_824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300"/>
                <a:buNone/>
              </a:pPr>
              <a:t>26</a:t>
            </a:fld>
            <a:endParaRPr/>
          </a:p>
        </p:txBody>
      </p:sp>
      <p:pic>
        <p:nvPicPr>
          <p:cNvPr id="342" name="Google Shape;342;g891c16c26b_0_8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4475" y="3049400"/>
            <a:ext cx="6969825" cy="35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891c16c26b_0_832"/>
          <p:cNvSpPr txBox="1">
            <a:spLocks noGrp="1"/>
          </p:cNvSpPr>
          <p:nvPr>
            <p:ph type="ctrTitle"/>
          </p:nvPr>
        </p:nvSpPr>
        <p:spPr>
          <a:xfrm>
            <a:off x="972600" y="1763272"/>
            <a:ext cx="10250700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/>
              <a:t>Dropwizard</a:t>
            </a:r>
            <a:endParaRPr/>
          </a:p>
        </p:txBody>
      </p:sp>
      <p:sp>
        <p:nvSpPr>
          <p:cNvPr id="349" name="Google Shape;349;g891c16c26b_0_832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300"/>
                <a:buNone/>
              </a:pPr>
              <a:t>27</a:t>
            </a:fld>
            <a:endParaRPr/>
          </a:p>
        </p:txBody>
      </p:sp>
      <p:pic>
        <p:nvPicPr>
          <p:cNvPr id="350" name="Google Shape;350;g891c16c26b_0_8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925" y="3366918"/>
            <a:ext cx="5536008" cy="296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8921cb83f2_0_130"/>
          <p:cNvSpPr txBox="1">
            <a:spLocks noGrp="1"/>
          </p:cNvSpPr>
          <p:nvPr>
            <p:ph type="ctrTitle"/>
          </p:nvPr>
        </p:nvSpPr>
        <p:spPr>
          <a:xfrm>
            <a:off x="1290076" y="2560300"/>
            <a:ext cx="35031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Engineering</a:t>
            </a:r>
            <a:br>
              <a:rPr lang="en-US" sz="4400"/>
            </a:br>
            <a:r>
              <a:rPr lang="en-US" sz="4400"/>
              <a:t>Practices</a:t>
            </a:r>
            <a:endParaRPr/>
          </a:p>
        </p:txBody>
      </p:sp>
      <p:sp>
        <p:nvSpPr>
          <p:cNvPr id="357" name="Google Shape;357;g8921cb83f2_0_130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t>28</a:t>
            </a:fld>
            <a:endParaRPr/>
          </a:p>
        </p:txBody>
      </p:sp>
      <p:pic>
        <p:nvPicPr>
          <p:cNvPr id="358" name="Google Shape;358;g8921cb83f2_0_13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8650" r="8650"/>
          <a:stretch/>
        </p:blipFill>
        <p:spPr>
          <a:xfrm>
            <a:off x="5864352" y="0"/>
            <a:ext cx="6309300" cy="6841500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  <p:transition>
    <p:wipe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a7b35bf37_0_1"/>
          <p:cNvSpPr txBox="1">
            <a:spLocks noGrp="1"/>
          </p:cNvSpPr>
          <p:nvPr>
            <p:ph type="ctrTitle"/>
          </p:nvPr>
        </p:nvSpPr>
        <p:spPr>
          <a:xfrm>
            <a:off x="970650" y="1852574"/>
            <a:ext cx="7824900" cy="85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/>
              <a:t>Framework for 3 weeks program</a:t>
            </a:r>
            <a:endParaRPr sz="3800"/>
          </a:p>
        </p:txBody>
      </p:sp>
      <p:sp>
        <p:nvSpPr>
          <p:cNvPr id="130" name="Google Shape;130;g8a7b35bf37_0_1"/>
          <p:cNvSpPr txBox="1">
            <a:spLocks noGrp="1"/>
          </p:cNvSpPr>
          <p:nvPr>
            <p:ph type="subTitle" idx="1"/>
          </p:nvPr>
        </p:nvSpPr>
        <p:spPr>
          <a:xfrm>
            <a:off x="970650" y="3364324"/>
            <a:ext cx="10250700" cy="313650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937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 dirty="0"/>
              <a:t>Duration : 16 </a:t>
            </a:r>
            <a:r>
              <a:rPr lang="en-US" sz="2600" dirty="0" smtClean="0"/>
              <a:t>Days</a:t>
            </a:r>
          </a:p>
          <a:p>
            <a:pPr marL="457200" lvl="0" indent="-3937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 dirty="0" smtClean="0"/>
              <a:t>Discussion about the technology</a:t>
            </a:r>
            <a:endParaRPr sz="2600"/>
          </a:p>
          <a:p>
            <a:pPr marL="457200" lvl="0" indent="-3937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 dirty="0"/>
              <a:t>Regular assignments</a:t>
            </a:r>
            <a:endParaRPr sz="2600"/>
          </a:p>
          <a:p>
            <a:pPr marL="457200" lvl="0" indent="-3937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 dirty="0"/>
              <a:t>Timely reviews</a:t>
            </a:r>
            <a:endParaRPr sz="2600"/>
          </a:p>
          <a:p>
            <a:pPr marL="457200" lvl="0" indent="-3937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 dirty="0"/>
              <a:t>Doubts clearing sessions</a:t>
            </a:r>
            <a:endParaRPr sz="2600"/>
          </a:p>
          <a:p>
            <a:pPr marL="457200" lvl="0" indent="-3937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 dirty="0"/>
              <a:t>MCQ sessions</a:t>
            </a:r>
            <a:endParaRPr sz="2600"/>
          </a:p>
        </p:txBody>
      </p:sp>
      <p:sp>
        <p:nvSpPr>
          <p:cNvPr id="131" name="Google Shape;131;g8a7b35bf37_0_1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3</a:t>
            </a:fld>
            <a:endParaRPr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921cb83f2_0_159"/>
          <p:cNvSpPr txBox="1">
            <a:spLocks noGrp="1"/>
          </p:cNvSpPr>
          <p:nvPr>
            <p:ph type="ctrTitle"/>
          </p:nvPr>
        </p:nvSpPr>
        <p:spPr>
          <a:xfrm>
            <a:off x="1549615" y="2689214"/>
            <a:ext cx="28509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Tech Stack</a:t>
            </a:r>
            <a:endParaRPr/>
          </a:p>
        </p:txBody>
      </p:sp>
      <p:sp>
        <p:nvSpPr>
          <p:cNvPr id="441" name="Google Shape;441;g8921cb83f2_0_159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t>30</a:t>
            </a:fld>
            <a:endParaRPr/>
          </a:p>
        </p:txBody>
      </p:sp>
      <p:pic>
        <p:nvPicPr>
          <p:cNvPr id="442" name="Google Shape;442;g8921cb83f2_0_15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5575" r="19246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8921cb83f2_0_188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t>31</a:t>
            </a:fld>
            <a:endParaRPr/>
          </a:p>
        </p:txBody>
      </p:sp>
      <p:sp>
        <p:nvSpPr>
          <p:cNvPr id="449" name="Google Shape;449;g8921cb83f2_0_188"/>
          <p:cNvSpPr/>
          <p:nvPr/>
        </p:nvSpPr>
        <p:spPr>
          <a:xfrm>
            <a:off x="1830542" y="182909"/>
            <a:ext cx="2194500" cy="94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Backend</a:t>
            </a:r>
            <a:endParaRPr/>
          </a:p>
        </p:txBody>
      </p:sp>
      <p:sp>
        <p:nvSpPr>
          <p:cNvPr id="450" name="Google Shape;450;g8921cb83f2_0_188"/>
          <p:cNvSpPr/>
          <p:nvPr/>
        </p:nvSpPr>
        <p:spPr>
          <a:xfrm>
            <a:off x="4998750" y="182900"/>
            <a:ext cx="2194500" cy="947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</a:t>
            </a:r>
            <a:endParaRPr/>
          </a:p>
        </p:txBody>
      </p:sp>
      <p:sp>
        <p:nvSpPr>
          <p:cNvPr id="451" name="Google Shape;451;g8921cb83f2_0_188"/>
          <p:cNvSpPr/>
          <p:nvPr/>
        </p:nvSpPr>
        <p:spPr>
          <a:xfrm>
            <a:off x="8166950" y="182907"/>
            <a:ext cx="2194500" cy="947700"/>
          </a:xfrm>
          <a:prstGeom prst="rect">
            <a:avLst/>
          </a:prstGeom>
          <a:solidFill>
            <a:srgbClr val="FF64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Others</a:t>
            </a:r>
            <a:endParaRPr/>
          </a:p>
        </p:txBody>
      </p:sp>
      <p:sp>
        <p:nvSpPr>
          <p:cNvPr id="452" name="Google Shape;452;g8921cb83f2_0_188"/>
          <p:cNvSpPr/>
          <p:nvPr/>
        </p:nvSpPr>
        <p:spPr>
          <a:xfrm>
            <a:off x="232742" y="1296776"/>
            <a:ext cx="2194500" cy="51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3" name="Google Shape;453;g8921cb83f2_0_188"/>
          <p:cNvSpPr/>
          <p:nvPr/>
        </p:nvSpPr>
        <p:spPr>
          <a:xfrm>
            <a:off x="771850" y="1250775"/>
            <a:ext cx="2194500" cy="528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4" name="Google Shape;454;g8921cb83f2_0_188"/>
          <p:cNvSpPr/>
          <p:nvPr/>
        </p:nvSpPr>
        <p:spPr>
          <a:xfrm>
            <a:off x="4993172" y="1537149"/>
            <a:ext cx="2194500" cy="511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5" name="Google Shape;455;g8921cb83f2_0_188"/>
          <p:cNvSpPr/>
          <p:nvPr/>
        </p:nvSpPr>
        <p:spPr>
          <a:xfrm flipH="1">
            <a:off x="1830547" y="1209219"/>
            <a:ext cx="21945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Core Language</a:t>
            </a:r>
            <a:endParaRPr/>
          </a:p>
        </p:txBody>
      </p:sp>
      <p:sp>
        <p:nvSpPr>
          <p:cNvPr id="456" name="Google Shape;456;g8921cb83f2_0_188"/>
          <p:cNvSpPr/>
          <p:nvPr/>
        </p:nvSpPr>
        <p:spPr>
          <a:xfrm flipH="1">
            <a:off x="1830552" y="2340191"/>
            <a:ext cx="21945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Framework</a:t>
            </a:r>
            <a:endParaRPr/>
          </a:p>
        </p:txBody>
      </p:sp>
      <p:pic>
        <p:nvPicPr>
          <p:cNvPr id="457" name="Google Shape;457;g8921cb83f2_0_188"/>
          <p:cNvPicPr preferRelativeResize="0"/>
          <p:nvPr/>
        </p:nvPicPr>
        <p:blipFill rotWithShape="1">
          <a:blip r:embed="rId3">
            <a:alphaModFix/>
          </a:blip>
          <a:srcRect l="9305" t="12929"/>
          <a:stretch/>
        </p:blipFill>
        <p:spPr>
          <a:xfrm>
            <a:off x="5078800" y="1537150"/>
            <a:ext cx="2108875" cy="9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g8921cb83f2_0_188"/>
          <p:cNvPicPr preferRelativeResize="0"/>
          <p:nvPr/>
        </p:nvPicPr>
        <p:blipFill rotWithShape="1">
          <a:blip r:embed="rId4">
            <a:alphaModFix/>
          </a:blip>
          <a:srcRect t="7590" b="-7590"/>
          <a:stretch/>
        </p:blipFill>
        <p:spPr>
          <a:xfrm>
            <a:off x="2668700" y="1537151"/>
            <a:ext cx="513000" cy="75775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g8921cb83f2_0_188"/>
          <p:cNvSpPr/>
          <p:nvPr/>
        </p:nvSpPr>
        <p:spPr>
          <a:xfrm flipH="1">
            <a:off x="4993163" y="1209219"/>
            <a:ext cx="21945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SQL Database</a:t>
            </a:r>
            <a:endParaRPr/>
          </a:p>
        </p:txBody>
      </p:sp>
      <p:sp>
        <p:nvSpPr>
          <p:cNvPr id="460" name="Google Shape;460;g8921cb83f2_0_188"/>
          <p:cNvSpPr/>
          <p:nvPr/>
        </p:nvSpPr>
        <p:spPr>
          <a:xfrm flipH="1">
            <a:off x="1827950" y="4103500"/>
            <a:ext cx="2194500" cy="3468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Application Server</a:t>
            </a:r>
            <a:endParaRPr/>
          </a:p>
        </p:txBody>
      </p:sp>
      <p:pic>
        <p:nvPicPr>
          <p:cNvPr id="461" name="Google Shape;461;g8921cb83f2_0_188"/>
          <p:cNvPicPr preferRelativeResize="0"/>
          <p:nvPr/>
        </p:nvPicPr>
        <p:blipFill rotWithShape="1">
          <a:blip r:embed="rId5">
            <a:alphaModFix/>
          </a:blip>
          <a:srcRect l="21650" t="23254" r="22963" b="21405"/>
          <a:stretch/>
        </p:blipFill>
        <p:spPr>
          <a:xfrm>
            <a:off x="2189324" y="4508178"/>
            <a:ext cx="1476950" cy="82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g8921cb83f2_0_188"/>
          <p:cNvPicPr preferRelativeResize="0"/>
          <p:nvPr/>
        </p:nvPicPr>
        <p:blipFill rotWithShape="1">
          <a:blip r:embed="rId6">
            <a:alphaModFix/>
          </a:blip>
          <a:srcRect t="31907" b="29062"/>
          <a:stretch/>
        </p:blipFill>
        <p:spPr>
          <a:xfrm>
            <a:off x="1830500" y="2589501"/>
            <a:ext cx="2194475" cy="82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g8921cb83f2_0_188"/>
          <p:cNvPicPr preferRelativeResize="0"/>
          <p:nvPr/>
        </p:nvPicPr>
        <p:blipFill rotWithShape="1">
          <a:blip r:embed="rId7">
            <a:alphaModFix/>
          </a:blip>
          <a:srcRect t="24293" b="32905"/>
          <a:stretch/>
        </p:blipFill>
        <p:spPr>
          <a:xfrm>
            <a:off x="1795900" y="3287875"/>
            <a:ext cx="2263799" cy="75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g8921cb83f2_0_18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41575" y="2503563"/>
            <a:ext cx="2108878" cy="95532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g8921cb83f2_0_188"/>
          <p:cNvSpPr/>
          <p:nvPr/>
        </p:nvSpPr>
        <p:spPr>
          <a:xfrm flipH="1">
            <a:off x="8155788" y="1209219"/>
            <a:ext cx="21945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IDE</a:t>
            </a:r>
            <a:endParaRPr/>
          </a:p>
        </p:txBody>
      </p:sp>
      <p:pic>
        <p:nvPicPr>
          <p:cNvPr id="466" name="Google Shape;466;g8921cb83f2_0_18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55800" y="1551673"/>
            <a:ext cx="2194500" cy="82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g8921cb83f2_0_18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41563" y="3477588"/>
            <a:ext cx="2108875" cy="82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g8921cb83f2_0_18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252575" y="3021400"/>
            <a:ext cx="2108874" cy="9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g8921cb83f2_0_188"/>
          <p:cNvSpPr/>
          <p:nvPr/>
        </p:nvSpPr>
        <p:spPr>
          <a:xfrm flipH="1">
            <a:off x="8227900" y="2667950"/>
            <a:ext cx="21090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SCM</a:t>
            </a:r>
            <a:endParaRPr/>
          </a:p>
        </p:txBody>
      </p:sp>
      <p:pic>
        <p:nvPicPr>
          <p:cNvPr id="470" name="Google Shape;470;g8921cb83f2_0_188" descr="UML Practical Guide - All you need to know about UML modeli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252575" y="4339238"/>
            <a:ext cx="2108876" cy="11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g8921cb83f2_0_188"/>
          <p:cNvSpPr/>
          <p:nvPr/>
        </p:nvSpPr>
        <p:spPr>
          <a:xfrm flipH="1">
            <a:off x="8252500" y="3969088"/>
            <a:ext cx="21090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Modelling</a:t>
            </a:r>
            <a:endParaRPr/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8921cb83f2_0_261"/>
          <p:cNvSpPr txBox="1">
            <a:spLocks noGrp="1"/>
          </p:cNvSpPr>
          <p:nvPr>
            <p:ph type="ctrTitle"/>
          </p:nvPr>
        </p:nvSpPr>
        <p:spPr>
          <a:xfrm>
            <a:off x="1106502" y="387073"/>
            <a:ext cx="3424500" cy="20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Challenges </a:t>
            </a:r>
            <a:br>
              <a:rPr lang="en-US" sz="4400"/>
            </a:br>
            <a:r>
              <a:rPr lang="en-US" sz="4400"/>
              <a:t>&amp;</a:t>
            </a:r>
            <a:br>
              <a:rPr lang="en-US" sz="4400"/>
            </a:br>
            <a:r>
              <a:rPr lang="en-US" sz="4400"/>
              <a:t>Learnings</a:t>
            </a:r>
            <a:endParaRPr/>
          </a:p>
        </p:txBody>
      </p:sp>
      <p:sp>
        <p:nvSpPr>
          <p:cNvPr id="478" name="Google Shape;478;g8921cb83f2_0_261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t>32</a:t>
            </a:fld>
            <a:endParaRPr/>
          </a:p>
        </p:txBody>
      </p:sp>
      <p:pic>
        <p:nvPicPr>
          <p:cNvPr id="479" name="Google Shape;479;g8921cb83f2_0_26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0037" t="299" r="11849" b="-209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  <p:sp>
        <p:nvSpPr>
          <p:cNvPr id="480" name="Google Shape;480;g8921cb83f2_0_261"/>
          <p:cNvSpPr txBox="1">
            <a:spLocks noGrp="1"/>
          </p:cNvSpPr>
          <p:nvPr>
            <p:ph type="subTitle" idx="4294967295"/>
          </p:nvPr>
        </p:nvSpPr>
        <p:spPr>
          <a:xfrm>
            <a:off x="649200" y="3340550"/>
            <a:ext cx="4668300" cy="296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937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Code refactor</a:t>
            </a:r>
            <a:endParaRPr sz="2600"/>
          </a:p>
          <a:p>
            <a:pPr marL="457200" lvl="0" indent="-3937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Adapting the design models</a:t>
            </a:r>
            <a:endParaRPr sz="2600"/>
          </a:p>
          <a:p>
            <a:pPr marL="457200" lvl="0" indent="-3937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Design practices</a:t>
            </a:r>
            <a:endParaRPr sz="2600"/>
          </a:p>
          <a:p>
            <a:pPr marL="457200" lvl="0" indent="-3937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Code modularity</a:t>
            </a:r>
            <a:endParaRPr sz="260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8921cb83f2_0_290"/>
          <p:cNvSpPr txBox="1">
            <a:spLocks noGrp="1"/>
          </p:cNvSpPr>
          <p:nvPr>
            <p:ph type="ctrTitle"/>
          </p:nvPr>
        </p:nvSpPr>
        <p:spPr>
          <a:xfrm>
            <a:off x="1732402" y="2847175"/>
            <a:ext cx="19296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Demo</a:t>
            </a:r>
            <a:endParaRPr/>
          </a:p>
        </p:txBody>
      </p:sp>
      <p:sp>
        <p:nvSpPr>
          <p:cNvPr id="487" name="Google Shape;487;g8921cb83f2_0_290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t>33</a:t>
            </a:fld>
            <a:endParaRPr/>
          </a:p>
        </p:txBody>
      </p:sp>
      <p:pic>
        <p:nvPicPr>
          <p:cNvPr id="488" name="Google Shape;488;g8921cb83f2_0_29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387" r="4396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8921cb83f2_0_319"/>
          <p:cNvSpPr txBox="1">
            <a:spLocks noGrp="1"/>
          </p:cNvSpPr>
          <p:nvPr>
            <p:ph type="ctrTitle"/>
          </p:nvPr>
        </p:nvSpPr>
        <p:spPr>
          <a:xfrm>
            <a:off x="1341176" y="2847175"/>
            <a:ext cx="29325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Questions</a:t>
            </a:r>
            <a:endParaRPr/>
          </a:p>
        </p:txBody>
      </p:sp>
      <p:sp>
        <p:nvSpPr>
          <p:cNvPr id="495" name="Google Shape;495;g8921cb83f2_0_319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t>34</a:t>
            </a:fld>
            <a:endParaRPr/>
          </a:p>
        </p:txBody>
      </p:sp>
      <p:pic>
        <p:nvPicPr>
          <p:cNvPr id="496" name="Google Shape;496;g8921cb83f2_0_31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49" r="149" b="8567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"/>
          <p:cNvSpPr txBox="1">
            <a:spLocks noGrp="1"/>
          </p:cNvSpPr>
          <p:nvPr>
            <p:ph type="ctrTitle"/>
          </p:nvPr>
        </p:nvSpPr>
        <p:spPr>
          <a:xfrm>
            <a:off x="1346611" y="2759428"/>
            <a:ext cx="7954144" cy="133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Medium"/>
              <a:buNone/>
            </a:pPr>
            <a:r>
              <a:rPr lang="en-US" sz="2800"/>
              <a:t>  Our next starts</a:t>
            </a:r>
            <a:endParaRPr sz="2800" b="1"/>
          </a:p>
        </p:txBody>
      </p:sp>
      <p:sp>
        <p:nvSpPr>
          <p:cNvPr id="503" name="Google Shape;503;p5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600"/>
                <a:buNone/>
              </a:pPr>
              <a:t>35</a:t>
            </a:fld>
            <a:endParaRPr/>
          </a:p>
        </p:txBody>
      </p:sp>
      <p:sp>
        <p:nvSpPr>
          <p:cNvPr id="504" name="Google Shape;504;p5"/>
          <p:cNvSpPr txBox="1"/>
          <p:nvPr/>
        </p:nvSpPr>
        <p:spPr>
          <a:xfrm>
            <a:off x="6701244" y="3193516"/>
            <a:ext cx="18288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NOW</a:t>
            </a:r>
            <a:endParaRPr sz="2800" b="1" i="0" u="none" strike="noStrike" cap="non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4"/>
          <p:cNvSpPr txBox="1">
            <a:spLocks noGrp="1"/>
          </p:cNvSpPr>
          <p:nvPr>
            <p:ph type="ctrTitle"/>
          </p:nvPr>
        </p:nvSpPr>
        <p:spPr>
          <a:xfrm>
            <a:off x="1346610" y="2759428"/>
            <a:ext cx="9495733" cy="133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Medium"/>
              <a:buNone/>
            </a:pPr>
            <a:r>
              <a:rPr lang="en-US" sz="4800"/>
              <a:t>Thank you</a:t>
            </a:r>
            <a:endParaRPr/>
          </a:p>
        </p:txBody>
      </p:sp>
      <p:sp>
        <p:nvSpPr>
          <p:cNvPr id="511" name="Google Shape;511;p24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600"/>
                <a:buNone/>
              </a:pPr>
              <a:t>36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300"/>
                <a:buNone/>
              </a:pPr>
              <a:t>4</a:t>
            </a:fld>
            <a:endParaRPr/>
          </a:p>
        </p:txBody>
      </p:sp>
      <p:sp>
        <p:nvSpPr>
          <p:cNvPr id="137" name="Google Shape;137;p4"/>
          <p:cNvSpPr txBox="1">
            <a:spLocks noGrp="1"/>
          </p:cNvSpPr>
          <p:nvPr>
            <p:ph type="title"/>
          </p:nvPr>
        </p:nvSpPr>
        <p:spPr>
          <a:xfrm>
            <a:off x="522618" y="441262"/>
            <a:ext cx="3400158" cy="43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</a:pPr>
            <a:r>
              <a:rPr lang="en-US" sz="2800">
                <a:latin typeface="Poppins"/>
                <a:ea typeface="Poppins"/>
                <a:cs typeface="Poppins"/>
                <a:sym typeface="Poppins"/>
              </a:rPr>
              <a:t>Stakeholders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8" name="Google Shape;13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4015" y="441262"/>
            <a:ext cx="7526785" cy="51525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38100" cap="sq" cmpd="sng">
            <a:solidFill>
              <a:srgbClr val="292929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sy="-100000" algn="bl" rotWithShape="0"/>
          </a:effectLst>
        </p:spPr>
      </p:pic>
      <p:sp>
        <p:nvSpPr>
          <p:cNvPr id="139" name="Google Shape;139;p4"/>
          <p:cNvSpPr/>
          <p:nvPr/>
        </p:nvSpPr>
        <p:spPr>
          <a:xfrm>
            <a:off x="522625" y="1154424"/>
            <a:ext cx="3669300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Sponsors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</a:t>
            </a:r>
            <a:r>
              <a:rPr lang="en-US" sz="18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Flipkart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L&amp;D team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       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HR &amp; Experts</a:t>
            </a:r>
            <a:endParaRPr sz="18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None/>
            </a:pPr>
            <a:endParaRPr sz="18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 startAt="3"/>
            </a:pPr>
            <a:r>
              <a:rPr lang="en-US" sz="1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SME’s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Trainers</a:t>
            </a:r>
            <a:endParaRPr sz="18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Course-Co</a:t>
            </a:r>
            <a:r>
              <a:rPr lang="en-US" sz="1800" dirty="0" smtClean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ordinators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921cb83f2_0_65"/>
          <p:cNvSpPr txBox="1">
            <a:spLocks noGrp="1"/>
          </p:cNvSpPr>
          <p:nvPr>
            <p:ph type="ctrTitle"/>
          </p:nvPr>
        </p:nvSpPr>
        <p:spPr>
          <a:xfrm>
            <a:off x="0" y="216131"/>
            <a:ext cx="12192000" cy="15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Medium"/>
              <a:buNone/>
            </a:pPr>
            <a:r>
              <a:rPr lang="en-US" sz="3200" dirty="0">
                <a:solidFill>
                  <a:schemeClr val="dk1"/>
                </a:solidFill>
              </a:rPr>
              <a:t>3 WEEKS OF </a:t>
            </a:r>
            <a:r>
              <a:rPr lang="en-US" sz="3200" dirty="0" smtClean="0">
                <a:solidFill>
                  <a:schemeClr val="dk1"/>
                </a:solidFill>
              </a:rPr>
              <a:t>TRAINING</a:t>
            </a:r>
            <a:r>
              <a:rPr lang="en-US" sz="3200" dirty="0">
                <a:solidFill>
                  <a:schemeClr val="dk1"/>
                </a:solidFill>
              </a:rPr>
              <a:t/>
            </a:r>
            <a:br>
              <a:rPr lang="en-US" sz="3200" dirty="0">
                <a:solidFill>
                  <a:schemeClr val="dk1"/>
                </a:solidFill>
              </a:rPr>
            </a:br>
            <a:endParaRPr sz="3200">
              <a:solidFill>
                <a:schemeClr val="dk1"/>
              </a:solidFill>
            </a:endParaRPr>
          </a:p>
        </p:txBody>
      </p:sp>
      <p:sp>
        <p:nvSpPr>
          <p:cNvPr id="146" name="Google Shape;146;g8921cb83f2_0_65"/>
          <p:cNvSpPr/>
          <p:nvPr/>
        </p:nvSpPr>
        <p:spPr>
          <a:xfrm>
            <a:off x="2709950" y="4936712"/>
            <a:ext cx="6736200" cy="755100"/>
          </a:xfrm>
          <a:prstGeom prst="trapezoid">
            <a:avLst>
              <a:gd name="adj" fmla="val 77942"/>
            </a:avLst>
          </a:prstGeom>
          <a:solidFill>
            <a:srgbClr val="EE6464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" name="Google Shape;147;g8921cb83f2_0_65"/>
          <p:cNvSpPr/>
          <p:nvPr/>
        </p:nvSpPr>
        <p:spPr>
          <a:xfrm>
            <a:off x="3410990" y="4064653"/>
            <a:ext cx="5350500" cy="751200"/>
          </a:xfrm>
          <a:prstGeom prst="trapezoid">
            <a:avLst>
              <a:gd name="adj" fmla="val 79447"/>
            </a:avLst>
          </a:prstGeom>
          <a:solidFill>
            <a:srgbClr val="EE6464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8" name="Google Shape;148;g8921cb83f2_0_65"/>
          <p:cNvSpPr/>
          <p:nvPr/>
        </p:nvSpPr>
        <p:spPr>
          <a:xfrm>
            <a:off x="4109259" y="3258048"/>
            <a:ext cx="3973500" cy="714900"/>
          </a:xfrm>
          <a:prstGeom prst="trapezoid">
            <a:avLst>
              <a:gd name="adj" fmla="val 80814"/>
            </a:avLst>
          </a:prstGeom>
          <a:solidFill>
            <a:srgbClr val="EE6464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9" name="Google Shape;149;g8921cb83f2_0_65"/>
          <p:cNvSpPr/>
          <p:nvPr/>
        </p:nvSpPr>
        <p:spPr>
          <a:xfrm>
            <a:off x="4757651" y="2428925"/>
            <a:ext cx="2709900" cy="720900"/>
          </a:xfrm>
          <a:prstGeom prst="trapezoid">
            <a:avLst>
              <a:gd name="adj" fmla="val 80134"/>
            </a:avLst>
          </a:prstGeom>
          <a:solidFill>
            <a:srgbClr val="EE6464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0" name="Google Shape;150;g8921cb83f2_0_65"/>
          <p:cNvSpPr txBox="1"/>
          <p:nvPr/>
        </p:nvSpPr>
        <p:spPr>
          <a:xfrm>
            <a:off x="1636637" y="4752710"/>
            <a:ext cx="8952000" cy="12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Medium"/>
              <a:buNone/>
            </a:pPr>
            <a:r>
              <a:rPr lang="en-US" sz="32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460,8</a:t>
            </a:r>
            <a:r>
              <a:rPr lang="en-US" sz="3200" b="0" i="0" cap="none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00 SECONDS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1" name="Google Shape;151;g8921cb83f2_0_65"/>
          <p:cNvSpPr txBox="1"/>
          <p:nvPr/>
        </p:nvSpPr>
        <p:spPr>
          <a:xfrm>
            <a:off x="5007032" y="2530180"/>
            <a:ext cx="22113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16 DAYS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2" name="Google Shape;152;g8921cb83f2_0_65"/>
          <p:cNvSpPr txBox="1"/>
          <p:nvPr/>
        </p:nvSpPr>
        <p:spPr>
          <a:xfrm>
            <a:off x="4757651" y="3315474"/>
            <a:ext cx="27099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128 HOURS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3" name="Google Shape;153;g8921cb83f2_0_65"/>
          <p:cNvSpPr txBox="1"/>
          <p:nvPr/>
        </p:nvSpPr>
        <p:spPr>
          <a:xfrm>
            <a:off x="4109259" y="4167935"/>
            <a:ext cx="39735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7,680 MINUTES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4" name="Google Shape;154;g8921cb83f2_0_65"/>
          <p:cNvSpPr/>
          <p:nvPr/>
        </p:nvSpPr>
        <p:spPr>
          <a:xfrm>
            <a:off x="2064326" y="5820663"/>
            <a:ext cx="8030100" cy="756900"/>
          </a:xfrm>
          <a:prstGeom prst="trapezoid">
            <a:avLst>
              <a:gd name="adj" fmla="val 75512"/>
            </a:avLst>
          </a:prstGeom>
          <a:solidFill>
            <a:srgbClr val="EE6464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" name="Google Shape;155;g8921cb83f2_0_65"/>
          <p:cNvSpPr/>
          <p:nvPr/>
        </p:nvSpPr>
        <p:spPr>
          <a:xfrm>
            <a:off x="5379721" y="1446415"/>
            <a:ext cx="1470000" cy="901500"/>
          </a:xfrm>
          <a:prstGeom prst="triangle">
            <a:avLst>
              <a:gd name="adj" fmla="val 47763"/>
            </a:avLst>
          </a:prstGeom>
          <a:solidFill>
            <a:srgbClr val="FF6464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6" name="Google Shape;156;g8921cb83f2_0_65"/>
          <p:cNvSpPr txBox="1"/>
          <p:nvPr/>
        </p:nvSpPr>
        <p:spPr>
          <a:xfrm>
            <a:off x="1636637" y="5595539"/>
            <a:ext cx="8952000" cy="12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Medium"/>
              <a:buNone/>
            </a:pPr>
            <a:r>
              <a:rPr lang="en-US" sz="3200" b="0" i="0" cap="none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LIMITLESS KNOWLEDGE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g891c16c26b_0_16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867400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  <p:sp>
        <p:nvSpPr>
          <p:cNvPr id="163" name="Google Shape;163;g891c16c26b_0_163"/>
          <p:cNvSpPr txBox="1">
            <a:spLocks noGrp="1"/>
          </p:cNvSpPr>
          <p:nvPr>
            <p:ph type="ctrTitle"/>
          </p:nvPr>
        </p:nvSpPr>
        <p:spPr>
          <a:xfrm>
            <a:off x="516467" y="220788"/>
            <a:ext cx="17526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oppins Medium"/>
              <a:buNone/>
            </a:pPr>
            <a:r>
              <a:rPr lang="en-US" sz="3600"/>
              <a:t>Agenda</a:t>
            </a:r>
            <a:endParaRPr/>
          </a:p>
        </p:txBody>
      </p:sp>
      <p:sp>
        <p:nvSpPr>
          <p:cNvPr id="164" name="Google Shape;164;g891c16c26b_0_16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600"/>
                <a:buNone/>
              </a:pPr>
              <a:t>6</a:t>
            </a:fld>
            <a:endParaRPr/>
          </a:p>
        </p:txBody>
      </p:sp>
      <p:grpSp>
        <p:nvGrpSpPr>
          <p:cNvPr id="165" name="Google Shape;165;g891c16c26b_0_163"/>
          <p:cNvGrpSpPr/>
          <p:nvPr/>
        </p:nvGrpSpPr>
        <p:grpSpPr>
          <a:xfrm>
            <a:off x="516463" y="1206686"/>
            <a:ext cx="4690904" cy="4796101"/>
            <a:chOff x="516463" y="962766"/>
            <a:chExt cx="4690904" cy="4856811"/>
          </a:xfrm>
        </p:grpSpPr>
        <p:sp>
          <p:nvSpPr>
            <p:cNvPr id="166" name="Google Shape;166;g891c16c26b_0_163"/>
            <p:cNvSpPr/>
            <p:nvPr/>
          </p:nvSpPr>
          <p:spPr>
            <a:xfrm>
              <a:off x="516467" y="962766"/>
              <a:ext cx="550200" cy="442800"/>
            </a:xfrm>
            <a:prstGeom prst="rect">
              <a:avLst/>
            </a:prstGeom>
            <a:solidFill>
              <a:srgbClr val="6B88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rPr>
                <a:t>01</a:t>
              </a:r>
              <a:endParaRPr sz="16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67" name="Google Shape;167;g891c16c26b_0_163"/>
            <p:cNvSpPr/>
            <p:nvPr/>
          </p:nvSpPr>
          <p:spPr>
            <a:xfrm>
              <a:off x="516466" y="1517512"/>
              <a:ext cx="550200" cy="442800"/>
            </a:xfrm>
            <a:prstGeom prst="rect">
              <a:avLst/>
            </a:prstGeom>
            <a:solidFill>
              <a:srgbClr val="C67C0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rPr>
                <a:t>02</a:t>
              </a:r>
              <a:endParaRPr sz="16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68" name="Google Shape;168;g891c16c26b_0_163"/>
            <p:cNvSpPr/>
            <p:nvPr/>
          </p:nvSpPr>
          <p:spPr>
            <a:xfrm>
              <a:off x="516465" y="2070944"/>
              <a:ext cx="550200" cy="442800"/>
            </a:xfrm>
            <a:prstGeom prst="rect">
              <a:avLst/>
            </a:prstGeom>
            <a:solidFill>
              <a:srgbClr val="777E5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rPr>
                <a:t>03</a:t>
              </a:r>
              <a:endParaRPr sz="16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69" name="Google Shape;169;g891c16c26b_0_163"/>
            <p:cNvSpPr/>
            <p:nvPr/>
          </p:nvSpPr>
          <p:spPr>
            <a:xfrm>
              <a:off x="516465" y="2601547"/>
              <a:ext cx="550200" cy="4428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rPr>
                <a:t>04</a:t>
              </a:r>
              <a:endParaRPr sz="16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0" name="Google Shape;170;g891c16c26b_0_163"/>
            <p:cNvSpPr/>
            <p:nvPr/>
          </p:nvSpPr>
          <p:spPr>
            <a:xfrm>
              <a:off x="516464" y="3160421"/>
              <a:ext cx="550200" cy="4428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rPr>
                <a:t>05</a:t>
              </a:r>
              <a:endParaRPr sz="16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1" name="Google Shape;171;g891c16c26b_0_163"/>
            <p:cNvSpPr/>
            <p:nvPr/>
          </p:nvSpPr>
          <p:spPr>
            <a:xfrm>
              <a:off x="516463" y="3719295"/>
              <a:ext cx="550200" cy="4428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rPr>
                <a:t>06</a:t>
              </a:r>
              <a:endParaRPr sz="16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2" name="Google Shape;172;g891c16c26b_0_163"/>
            <p:cNvSpPr/>
            <p:nvPr/>
          </p:nvSpPr>
          <p:spPr>
            <a:xfrm>
              <a:off x="516463" y="4278169"/>
              <a:ext cx="550200" cy="4428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rPr>
                <a:t>07</a:t>
              </a:r>
              <a:endParaRPr sz="16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3" name="Google Shape;173;g891c16c26b_0_163"/>
            <p:cNvSpPr/>
            <p:nvPr/>
          </p:nvSpPr>
          <p:spPr>
            <a:xfrm>
              <a:off x="516463" y="4827473"/>
              <a:ext cx="550200" cy="442800"/>
            </a:xfrm>
            <a:prstGeom prst="rect">
              <a:avLst/>
            </a:prstGeom>
            <a:solidFill>
              <a:srgbClr val="6B88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rPr>
                <a:t>08</a:t>
              </a:r>
              <a:endParaRPr sz="16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4" name="Google Shape;174;g891c16c26b_0_163"/>
            <p:cNvSpPr/>
            <p:nvPr/>
          </p:nvSpPr>
          <p:spPr>
            <a:xfrm>
              <a:off x="516463" y="5376777"/>
              <a:ext cx="550200" cy="442800"/>
            </a:xfrm>
            <a:prstGeom prst="rect">
              <a:avLst/>
            </a:prstGeom>
            <a:solidFill>
              <a:srgbClr val="964D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rPr>
                <a:t>09</a:t>
              </a:r>
              <a:endParaRPr sz="16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5" name="Google Shape;175;g891c16c26b_0_163"/>
            <p:cNvSpPr txBox="1"/>
            <p:nvPr/>
          </p:nvSpPr>
          <p:spPr>
            <a:xfrm>
              <a:off x="1253067" y="999450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Gill Sans"/>
                  <a:ea typeface="Gill Sans"/>
                  <a:cs typeface="Gill Sans"/>
                  <a:sym typeface="Gill Sans"/>
                </a:rPr>
                <a:t>Contents of the program</a:t>
              </a:r>
              <a:endParaRPr/>
            </a:p>
          </p:txBody>
        </p:sp>
        <p:sp>
          <p:nvSpPr>
            <p:cNvPr id="176" name="Google Shape;176;g891c16c26b_0_163"/>
            <p:cNvSpPr txBox="1"/>
            <p:nvPr/>
          </p:nvSpPr>
          <p:spPr>
            <a:xfrm>
              <a:off x="1253067" y="1557015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Our Team</a:t>
              </a:r>
              <a:endParaRPr/>
            </a:p>
          </p:txBody>
        </p:sp>
        <p:sp>
          <p:nvSpPr>
            <p:cNvPr id="177" name="Google Shape;177;g891c16c26b_0_163"/>
            <p:cNvSpPr txBox="1"/>
            <p:nvPr/>
          </p:nvSpPr>
          <p:spPr>
            <a:xfrm>
              <a:off x="1253067" y="2112621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Gill Sans"/>
                  <a:ea typeface="Gill Sans"/>
                  <a:cs typeface="Gill Sans"/>
                  <a:sym typeface="Gill Sans"/>
                </a:rPr>
                <a:t>Our Journey</a:t>
              </a:r>
              <a:endParaRPr/>
            </a:p>
          </p:txBody>
        </p:sp>
        <p:sp>
          <p:nvSpPr>
            <p:cNvPr id="178" name="Google Shape;178;g891c16c26b_0_163"/>
            <p:cNvSpPr txBox="1"/>
            <p:nvPr/>
          </p:nvSpPr>
          <p:spPr>
            <a:xfrm>
              <a:off x="1253067" y="3210772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Gill Sans"/>
                  <a:ea typeface="Gill Sans"/>
                  <a:cs typeface="Gill Sans"/>
                  <a:sym typeface="Gill Sans"/>
                </a:rPr>
                <a:t>Engineering Practices</a:t>
              </a:r>
              <a:endParaRPr/>
            </a:p>
          </p:txBody>
        </p:sp>
        <p:sp>
          <p:nvSpPr>
            <p:cNvPr id="179" name="Google Shape;179;g891c16c26b_0_163"/>
            <p:cNvSpPr txBox="1"/>
            <p:nvPr/>
          </p:nvSpPr>
          <p:spPr>
            <a:xfrm>
              <a:off x="1253067" y="3755978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Gill Sans"/>
                  <a:ea typeface="Gill Sans"/>
                  <a:cs typeface="Gill Sans"/>
                  <a:sym typeface="Gill Sans"/>
                </a:rPr>
                <a:t>Tech Stack</a:t>
              </a:r>
              <a:endParaRPr/>
            </a:p>
          </p:txBody>
        </p:sp>
        <p:sp>
          <p:nvSpPr>
            <p:cNvPr id="180" name="Google Shape;180;g891c16c26b_0_163"/>
            <p:cNvSpPr txBox="1"/>
            <p:nvPr/>
          </p:nvSpPr>
          <p:spPr>
            <a:xfrm>
              <a:off x="1253067" y="4864156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Demo</a:t>
              </a:r>
              <a:endParaRPr/>
            </a:p>
          </p:txBody>
        </p:sp>
        <p:sp>
          <p:nvSpPr>
            <p:cNvPr id="181" name="Google Shape;181;g891c16c26b_0_163"/>
            <p:cNvSpPr txBox="1"/>
            <p:nvPr/>
          </p:nvSpPr>
          <p:spPr>
            <a:xfrm>
              <a:off x="1253067" y="5413461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Questions</a:t>
              </a:r>
              <a:endParaRPr/>
            </a:p>
          </p:txBody>
        </p:sp>
      </p:grpSp>
      <p:sp>
        <p:nvSpPr>
          <p:cNvPr id="182" name="Google Shape;182;g891c16c26b_0_163"/>
          <p:cNvSpPr txBox="1"/>
          <p:nvPr/>
        </p:nvSpPr>
        <p:spPr>
          <a:xfrm>
            <a:off x="1253067" y="2861118"/>
            <a:ext cx="39543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Gill Sans"/>
                <a:ea typeface="Gill Sans"/>
                <a:cs typeface="Gill Sans"/>
                <a:sym typeface="Gill Sans"/>
              </a:rPr>
              <a:t>Project Goals</a:t>
            </a:r>
            <a:endParaRPr/>
          </a:p>
        </p:txBody>
      </p:sp>
      <p:sp>
        <p:nvSpPr>
          <p:cNvPr id="183" name="Google Shape;183;g891c16c26b_0_163"/>
          <p:cNvSpPr txBox="1"/>
          <p:nvPr/>
        </p:nvSpPr>
        <p:spPr>
          <a:xfrm>
            <a:off x="1253067" y="4535083"/>
            <a:ext cx="39543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Gill Sans"/>
                <a:ea typeface="Gill Sans"/>
                <a:cs typeface="Gill Sans"/>
                <a:sym typeface="Gill Sans"/>
              </a:rPr>
              <a:t>Challenges and Learnings</a:t>
            </a:r>
            <a:endParaRPr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300"/>
                <a:buNone/>
              </a:pPr>
              <a:t>7</a:t>
            </a:fld>
            <a:endParaRPr/>
          </a:p>
        </p:txBody>
      </p:sp>
      <p:sp>
        <p:nvSpPr>
          <p:cNvPr id="189" name="Google Shape;189;p3"/>
          <p:cNvSpPr txBox="1"/>
          <p:nvPr/>
        </p:nvSpPr>
        <p:spPr>
          <a:xfrm>
            <a:off x="348175" y="379194"/>
            <a:ext cx="108174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</a:pPr>
            <a:r>
              <a:rPr lang="en-US" sz="4000" b="0" i="0" u="none" strike="noStrike" cap="none">
                <a:solidFill>
                  <a:srgbClr val="4A86E8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Contents of the Program</a:t>
            </a:r>
            <a:endParaRPr sz="4000" b="0" i="0" u="none" strike="noStrike" cap="none">
              <a:solidFill>
                <a:srgbClr val="4A86E8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90" name="Google Shape;190;p3"/>
          <p:cNvSpPr txBox="1"/>
          <p:nvPr/>
        </p:nvSpPr>
        <p:spPr>
          <a:xfrm>
            <a:off x="375000" y="1507125"/>
            <a:ext cx="6566100" cy="40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Char char="-"/>
            </a:pPr>
            <a:r>
              <a:rPr lang="en-US" sz="25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Unix and Linux Programming</a:t>
            </a:r>
            <a:endParaRPr sz="2500" b="0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Char char="-"/>
            </a:pPr>
            <a:r>
              <a:rPr lang="en-US" sz="25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Git and Github</a:t>
            </a:r>
            <a:endParaRPr sz="2500" b="0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Char char="-"/>
            </a:pPr>
            <a:r>
              <a:rPr lang="en-US" sz="25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UML (Unified Modelling Language)</a:t>
            </a:r>
            <a:endParaRPr sz="2500" b="0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Char char="-"/>
            </a:pPr>
            <a:r>
              <a:rPr lang="en-US" sz="25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Java (Core)</a:t>
            </a:r>
            <a:endParaRPr sz="2500" b="0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Char char="-"/>
            </a:pPr>
            <a:r>
              <a:rPr lang="en-US" sz="25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Rest APIs in Java</a:t>
            </a:r>
            <a:endParaRPr sz="2500" b="0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Char char="-"/>
            </a:pPr>
            <a:r>
              <a:rPr lang="en-US" sz="25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MySQL database</a:t>
            </a:r>
            <a:endParaRPr sz="2500" b="0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Char char="-"/>
            </a:pPr>
            <a:r>
              <a:rPr lang="en-US" sz="25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Dropwizard</a:t>
            </a:r>
            <a:endParaRPr sz="2500" b="0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</a:pPr>
            <a:endParaRPr sz="18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None/>
            </a:pPr>
            <a:endParaRPr sz="16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1" name="Google Shape;191;p3"/>
          <p:cNvSpPr txBox="1"/>
          <p:nvPr/>
        </p:nvSpPr>
        <p:spPr>
          <a:xfrm>
            <a:off x="7624200" y="379200"/>
            <a:ext cx="4182600" cy="11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Duration: 3 weeks</a:t>
            </a:r>
            <a:endParaRPr sz="3000" b="0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g8a7b35bf37_0_2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5436" r="5436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7B7265"/>
          </a:solidFill>
          <a:ln>
            <a:noFill/>
          </a:ln>
        </p:spPr>
      </p:pic>
      <p:sp>
        <p:nvSpPr>
          <p:cNvPr id="198" name="Google Shape;198;g8a7b35bf37_0_27"/>
          <p:cNvSpPr txBox="1">
            <a:spLocks noGrp="1"/>
          </p:cNvSpPr>
          <p:nvPr>
            <p:ph type="ctrTitle"/>
          </p:nvPr>
        </p:nvSpPr>
        <p:spPr>
          <a:xfrm>
            <a:off x="1552381" y="2478746"/>
            <a:ext cx="2847000" cy="190050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Gill Sans"/>
              <a:buNone/>
            </a:pPr>
            <a:r>
              <a:rPr lang="en-US" sz="4400"/>
              <a:t>OUR TEAM</a:t>
            </a:r>
            <a:endParaRPr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a7b35bf37_0_124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9</a:t>
            </a:fld>
            <a:endParaRPr/>
          </a:p>
        </p:txBody>
      </p:sp>
      <p:sp>
        <p:nvSpPr>
          <p:cNvPr id="205" name="Google Shape;205;g8a7b35bf37_0_124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700" cy="221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Trainer  : </a:t>
            </a:r>
            <a:r>
              <a:rPr lang="en-US" b="0"/>
              <a:t>Mr. Amit Kr. Balyan</a:t>
            </a:r>
            <a:endParaRPr b="0"/>
          </a:p>
        </p:txBody>
      </p:sp>
      <p:sp>
        <p:nvSpPr>
          <p:cNvPr id="206" name="Google Shape;206;g8a7b35bf37_0_124"/>
          <p:cNvSpPr txBox="1">
            <a:spLocks noGrp="1"/>
          </p:cNvSpPr>
          <p:nvPr>
            <p:ph type="ctrTitle"/>
          </p:nvPr>
        </p:nvSpPr>
        <p:spPr>
          <a:xfrm>
            <a:off x="972600" y="3982967"/>
            <a:ext cx="10250700" cy="221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Trainee : </a:t>
            </a:r>
            <a:r>
              <a:rPr lang="en-US" b="0"/>
              <a:t>Kunal Sachdeva</a:t>
            </a:r>
            <a:endParaRPr b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419</Words>
  <PresentationFormat>Custom</PresentationFormat>
  <Paragraphs>200</Paragraphs>
  <Slides>36</Slides>
  <Notes>32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Lato</vt:lpstr>
      <vt:lpstr>Poppins</vt:lpstr>
      <vt:lpstr>Raleway</vt:lpstr>
      <vt:lpstr>Poppins Medium</vt:lpstr>
      <vt:lpstr>Gill Sans</vt:lpstr>
      <vt:lpstr>Calibri</vt:lpstr>
      <vt:lpstr>Streamline</vt:lpstr>
      <vt:lpstr>Slide 1</vt:lpstr>
      <vt:lpstr>Slide 2</vt:lpstr>
      <vt:lpstr>Framework for 3 weeks program</vt:lpstr>
      <vt:lpstr>Stakeholders</vt:lpstr>
      <vt:lpstr>3 WEEKS OF TRAINING </vt:lpstr>
      <vt:lpstr>Agenda</vt:lpstr>
      <vt:lpstr>Slide 7</vt:lpstr>
      <vt:lpstr>OUR TEAM</vt:lpstr>
      <vt:lpstr>Trainer  : Mr. Amit Kr. Balyan</vt:lpstr>
      <vt:lpstr>Our Journey</vt:lpstr>
      <vt:lpstr>Slide 11</vt:lpstr>
      <vt:lpstr>Slide 12</vt:lpstr>
      <vt:lpstr>Slide 13</vt:lpstr>
      <vt:lpstr>Java  Fundamentals</vt:lpstr>
      <vt:lpstr>Database</vt:lpstr>
      <vt:lpstr>Project Goals</vt:lpstr>
      <vt:lpstr>Our Vision</vt:lpstr>
      <vt:lpstr>Use Case</vt:lpstr>
      <vt:lpstr>Class  Diagram</vt:lpstr>
      <vt:lpstr>Activity Diagrams</vt:lpstr>
      <vt:lpstr>Sequence Diagrams</vt:lpstr>
      <vt:lpstr> Activity Diagrams Sequence Diagrams Component Diagrams  Deployment Diagrams</vt:lpstr>
      <vt:lpstr>UML to CODE</vt:lpstr>
      <vt:lpstr>Integrating JAVA code with the database : JDBC</vt:lpstr>
      <vt:lpstr>Database Schema</vt:lpstr>
      <vt:lpstr>Taking the REST way!</vt:lpstr>
      <vt:lpstr>Dropwizard</vt:lpstr>
      <vt:lpstr>Engineering Practices</vt:lpstr>
      <vt:lpstr>Slide 29</vt:lpstr>
      <vt:lpstr>Tech Stack</vt:lpstr>
      <vt:lpstr>Slide 31</vt:lpstr>
      <vt:lpstr>Challenges  &amp; Learnings</vt:lpstr>
      <vt:lpstr>Demo</vt:lpstr>
      <vt:lpstr>Questions</vt:lpstr>
      <vt:lpstr>  Our next starts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Wailam Pan</dc:creator>
  <cp:lastModifiedBy>Dr. Hardeep</cp:lastModifiedBy>
  <cp:revision>4</cp:revision>
  <dcterms:created xsi:type="dcterms:W3CDTF">2018-11-16T01:56:21Z</dcterms:created>
  <dcterms:modified xsi:type="dcterms:W3CDTF">2020-06-19T10:59:39Z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ServerID">
    <vt:lpwstr>2a760b3e-54a5-418b-9dd9-555cd32dea45</vt:lpwstr>
  </property>
  <property fmtid="{D5CDD505-2E9C-101B-9397-08002B2CF9AE}" pid="3" name="Offisync_UniqueId">
    <vt:lpwstr>167823</vt:lpwstr>
  </property>
  <property fmtid="{D5CDD505-2E9C-101B-9397-08002B2CF9AE}" pid="4" name="Jive_LatestUserAccountName">
    <vt:lpwstr>vaivashi</vt:lpwstr>
  </property>
  <property fmtid="{D5CDD505-2E9C-101B-9397-08002B2CF9AE}" pid="5" name="Jive_VersionGuid">
    <vt:lpwstr>f166cf82-5007-4aeb-b839-2269b5079005</vt:lpwstr>
  </property>
  <property fmtid="{D5CDD505-2E9C-101B-9397-08002B2CF9AE}" pid="6" name="Offisync_UpdateToken">
    <vt:lpwstr>8</vt:lpwstr>
  </property>
  <property fmtid="{D5CDD505-2E9C-101B-9397-08002B2CF9AE}" pid="7" name="Offisync_ProviderInitializationData">
    <vt:lpwstr>https://vox.publicissapient.com</vt:lpwstr>
  </property>
  <property fmtid="{D5CDD505-2E9C-101B-9397-08002B2CF9AE}" pid="8" name="ContentTypeId">
    <vt:lpwstr>0x0101005B3C05FE7C078A4EBD0AABA0297D5076</vt:lpwstr>
  </property>
</Properties>
</file>